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1" r:id="rId1"/>
  </p:sldMasterIdLst>
  <p:notesMasterIdLst>
    <p:notesMasterId r:id="rId99"/>
  </p:notesMasterIdLst>
  <p:handoutMasterIdLst>
    <p:handoutMasterId r:id="rId100"/>
  </p:handoutMasterIdLst>
  <p:sldIdLst>
    <p:sldId id="329" r:id="rId2"/>
    <p:sldId id="332"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2" r:id="rId23"/>
    <p:sldId id="353" r:id="rId24"/>
    <p:sldId id="354" r:id="rId25"/>
    <p:sldId id="355" r:id="rId26"/>
    <p:sldId id="356" r:id="rId27"/>
    <p:sldId id="357" r:id="rId28"/>
    <p:sldId id="358" r:id="rId29"/>
    <p:sldId id="424" r:id="rId30"/>
    <p:sldId id="425" r:id="rId31"/>
    <p:sldId id="359" r:id="rId32"/>
    <p:sldId id="360" r:id="rId33"/>
    <p:sldId id="361" r:id="rId34"/>
    <p:sldId id="362" r:id="rId35"/>
    <p:sldId id="363" r:id="rId36"/>
    <p:sldId id="364" r:id="rId37"/>
    <p:sldId id="365" r:id="rId38"/>
    <p:sldId id="366" r:id="rId39"/>
    <p:sldId id="367" r:id="rId40"/>
    <p:sldId id="368" r:id="rId41"/>
    <p:sldId id="369" r:id="rId42"/>
    <p:sldId id="370" r:id="rId43"/>
    <p:sldId id="426" r:id="rId44"/>
    <p:sldId id="442" r:id="rId45"/>
    <p:sldId id="443" r:id="rId46"/>
    <p:sldId id="444" r:id="rId47"/>
    <p:sldId id="445" r:id="rId48"/>
    <p:sldId id="447" r:id="rId49"/>
    <p:sldId id="448" r:id="rId50"/>
    <p:sldId id="449" r:id="rId51"/>
    <p:sldId id="450" r:id="rId52"/>
    <p:sldId id="452" r:id="rId53"/>
    <p:sldId id="453" r:id="rId54"/>
    <p:sldId id="454" r:id="rId55"/>
    <p:sldId id="455" r:id="rId56"/>
    <p:sldId id="456" r:id="rId57"/>
    <p:sldId id="457" r:id="rId58"/>
    <p:sldId id="461" r:id="rId59"/>
    <p:sldId id="462" r:id="rId60"/>
    <p:sldId id="463" r:id="rId61"/>
    <p:sldId id="464" r:id="rId62"/>
    <p:sldId id="371" r:id="rId63"/>
    <p:sldId id="372" r:id="rId64"/>
    <p:sldId id="373" r:id="rId65"/>
    <p:sldId id="374" r:id="rId66"/>
    <p:sldId id="375" r:id="rId67"/>
    <p:sldId id="465" r:id="rId68"/>
    <p:sldId id="377" r:id="rId69"/>
    <p:sldId id="379" r:id="rId70"/>
    <p:sldId id="380" r:id="rId71"/>
    <p:sldId id="381" r:id="rId72"/>
    <p:sldId id="383" r:id="rId73"/>
    <p:sldId id="385" r:id="rId74"/>
    <p:sldId id="386" r:id="rId75"/>
    <p:sldId id="394" r:id="rId76"/>
    <p:sldId id="395" r:id="rId77"/>
    <p:sldId id="396" r:id="rId78"/>
    <p:sldId id="397" r:id="rId79"/>
    <p:sldId id="398" r:id="rId80"/>
    <p:sldId id="399" r:id="rId81"/>
    <p:sldId id="400" r:id="rId82"/>
    <p:sldId id="401" r:id="rId83"/>
    <p:sldId id="402" r:id="rId84"/>
    <p:sldId id="471" r:id="rId85"/>
    <p:sldId id="403" r:id="rId86"/>
    <p:sldId id="404" r:id="rId87"/>
    <p:sldId id="407" r:id="rId88"/>
    <p:sldId id="408" r:id="rId89"/>
    <p:sldId id="412" r:id="rId90"/>
    <p:sldId id="467" r:id="rId91"/>
    <p:sldId id="417" r:id="rId92"/>
    <p:sldId id="418" r:id="rId93"/>
    <p:sldId id="419" r:id="rId94"/>
    <p:sldId id="420" r:id="rId95"/>
    <p:sldId id="468" r:id="rId96"/>
    <p:sldId id="469" r:id="rId97"/>
    <p:sldId id="470" r:id="rId98"/>
  </p:sldIdLst>
  <p:sldSz cx="9144000" cy="6858000" type="screen4x3"/>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ette Stillwell" initials="NBS" lastIdx="5" clrIdx="0"/>
  <p:cmAuthor id="1" name="Gerald Titchener" initials="GT"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70A5"/>
    <a:srgbClr val="FFFFFF"/>
    <a:srgbClr val="96CDEE"/>
    <a:srgbClr val="0F3F5D"/>
    <a:srgbClr val="01773A"/>
    <a:srgbClr val="156B13"/>
    <a:srgbClr val="008000"/>
    <a:srgbClr val="F20000"/>
    <a:srgbClr val="66CC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07" autoAdjust="0"/>
    <p:restoredTop sz="99886" autoAdjust="0"/>
  </p:normalViewPr>
  <p:slideViewPr>
    <p:cSldViewPr>
      <p:cViewPr varScale="1">
        <p:scale>
          <a:sx n="108" d="100"/>
          <a:sy n="108" d="100"/>
        </p:scale>
        <p:origin x="41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1460" cy="354330"/>
          </a:xfrm>
          <a:prstGeom prst="rect">
            <a:avLst/>
          </a:prstGeom>
        </p:spPr>
        <p:txBody>
          <a:bodyPr vert="horz" lIns="94046" tIns="47023" rIns="94046" bIns="47023" rtlCol="0"/>
          <a:lstStyle>
            <a:lvl1pPr algn="l">
              <a:defRPr sz="1200"/>
            </a:lvl1pPr>
          </a:lstStyle>
          <a:p>
            <a:endParaRPr lang="en-US" dirty="0"/>
          </a:p>
        </p:txBody>
      </p:sp>
      <p:sp>
        <p:nvSpPr>
          <p:cNvPr id="3" name="Date Placeholder 2"/>
          <p:cNvSpPr>
            <a:spLocks noGrp="1"/>
          </p:cNvSpPr>
          <p:nvPr>
            <p:ph type="dt" sz="quarter" idx="1"/>
          </p:nvPr>
        </p:nvSpPr>
        <p:spPr>
          <a:xfrm>
            <a:off x="5308971" y="0"/>
            <a:ext cx="4061460" cy="354330"/>
          </a:xfrm>
          <a:prstGeom prst="rect">
            <a:avLst/>
          </a:prstGeom>
        </p:spPr>
        <p:txBody>
          <a:bodyPr vert="horz" lIns="94046" tIns="47023" rIns="94046" bIns="47023" rtlCol="0"/>
          <a:lstStyle>
            <a:lvl1pPr algn="r">
              <a:defRPr sz="1200"/>
            </a:lvl1pPr>
          </a:lstStyle>
          <a:p>
            <a:fld id="{4EE4060F-EC6E-45B5-96F1-A60F0585115B}" type="datetimeFigureOut">
              <a:rPr lang="en-US" smtClean="0"/>
              <a:pPr/>
              <a:t>4/3/2018</a:t>
            </a:fld>
            <a:endParaRPr lang="en-US" dirty="0"/>
          </a:p>
        </p:txBody>
      </p:sp>
      <p:sp>
        <p:nvSpPr>
          <p:cNvPr id="4" name="Footer Placeholder 3"/>
          <p:cNvSpPr>
            <a:spLocks noGrp="1"/>
          </p:cNvSpPr>
          <p:nvPr>
            <p:ph type="ftr" sz="quarter" idx="2"/>
          </p:nvPr>
        </p:nvSpPr>
        <p:spPr>
          <a:xfrm>
            <a:off x="0" y="6731040"/>
            <a:ext cx="4061460" cy="354330"/>
          </a:xfrm>
          <a:prstGeom prst="rect">
            <a:avLst/>
          </a:prstGeom>
        </p:spPr>
        <p:txBody>
          <a:bodyPr vert="horz" lIns="94046" tIns="47023" rIns="94046" bIns="4702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08971" y="6731040"/>
            <a:ext cx="4061460" cy="354330"/>
          </a:xfrm>
          <a:prstGeom prst="rect">
            <a:avLst/>
          </a:prstGeom>
        </p:spPr>
        <p:txBody>
          <a:bodyPr vert="horz" lIns="94046" tIns="47023" rIns="94046" bIns="47023" rtlCol="0" anchor="b"/>
          <a:lstStyle>
            <a:lvl1pPr algn="r">
              <a:defRPr sz="1200"/>
            </a:lvl1pPr>
          </a:lstStyle>
          <a:p>
            <a:fld id="{A987596C-5E44-4393-BE44-DB7D499825F1}" type="slidenum">
              <a:rPr lang="en-US" smtClean="0"/>
              <a:pPr/>
              <a:t>‹#›</a:t>
            </a:fld>
            <a:endParaRPr lang="en-US" dirty="0"/>
          </a:p>
        </p:txBody>
      </p:sp>
    </p:spTree>
    <p:extLst>
      <p:ext uri="{BB962C8B-B14F-4D97-AF65-F5344CB8AC3E}">
        <p14:creationId xmlns:p14="http://schemas.microsoft.com/office/powerpoint/2010/main" val="2834206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1460" cy="354330"/>
          </a:xfrm>
          <a:prstGeom prst="rect">
            <a:avLst/>
          </a:prstGeom>
        </p:spPr>
        <p:txBody>
          <a:bodyPr vert="horz" lIns="94046" tIns="47023" rIns="94046" bIns="47023" rtlCol="0"/>
          <a:lstStyle>
            <a:lvl1pPr algn="l">
              <a:defRPr sz="1200"/>
            </a:lvl1pPr>
          </a:lstStyle>
          <a:p>
            <a:pPr>
              <a:defRPr/>
            </a:pPr>
            <a:endParaRPr lang="en-US" dirty="0"/>
          </a:p>
        </p:txBody>
      </p:sp>
      <p:sp>
        <p:nvSpPr>
          <p:cNvPr id="3" name="Date Placeholder 2"/>
          <p:cNvSpPr>
            <a:spLocks noGrp="1"/>
          </p:cNvSpPr>
          <p:nvPr>
            <p:ph type="dt" idx="1"/>
          </p:nvPr>
        </p:nvSpPr>
        <p:spPr>
          <a:xfrm>
            <a:off x="5308971" y="0"/>
            <a:ext cx="4061460" cy="354330"/>
          </a:xfrm>
          <a:prstGeom prst="rect">
            <a:avLst/>
          </a:prstGeom>
        </p:spPr>
        <p:txBody>
          <a:bodyPr vert="horz" lIns="94046" tIns="47023" rIns="94046" bIns="47023" rtlCol="0"/>
          <a:lstStyle>
            <a:lvl1pPr algn="r">
              <a:defRPr sz="1200"/>
            </a:lvl1pPr>
          </a:lstStyle>
          <a:p>
            <a:pPr>
              <a:defRPr/>
            </a:pPr>
            <a:fld id="{46950642-C6F2-4E46-90C1-0B12B643B3D7}" type="datetimeFigureOut">
              <a:rPr lang="en-US"/>
              <a:pPr>
                <a:defRPr/>
              </a:pPr>
              <a:t>4/3/2018</a:t>
            </a:fld>
            <a:endParaRPr lang="en-US" dirty="0"/>
          </a:p>
        </p:txBody>
      </p:sp>
      <p:sp>
        <p:nvSpPr>
          <p:cNvPr id="4" name="Slide Image Placeholder 3"/>
          <p:cNvSpPr>
            <a:spLocks noGrp="1" noRot="1" noChangeAspect="1"/>
          </p:cNvSpPr>
          <p:nvPr>
            <p:ph type="sldImg" idx="2"/>
          </p:nvPr>
        </p:nvSpPr>
        <p:spPr>
          <a:xfrm>
            <a:off x="2914650" y="531813"/>
            <a:ext cx="3543300" cy="2657475"/>
          </a:xfrm>
          <a:prstGeom prst="rect">
            <a:avLst/>
          </a:prstGeom>
          <a:noFill/>
          <a:ln w="12700">
            <a:solidFill>
              <a:prstClr val="black"/>
            </a:solidFill>
          </a:ln>
        </p:spPr>
        <p:txBody>
          <a:bodyPr vert="horz" lIns="94046" tIns="47023" rIns="94046" bIns="47023" rtlCol="0" anchor="ctr"/>
          <a:lstStyle/>
          <a:p>
            <a:pPr lvl="0"/>
            <a:endParaRPr lang="en-US" noProof="0" dirty="0"/>
          </a:p>
        </p:txBody>
      </p:sp>
      <p:sp>
        <p:nvSpPr>
          <p:cNvPr id="5" name="Notes Placeholder 4"/>
          <p:cNvSpPr>
            <a:spLocks noGrp="1"/>
          </p:cNvSpPr>
          <p:nvPr>
            <p:ph type="body" sz="quarter" idx="3"/>
          </p:nvPr>
        </p:nvSpPr>
        <p:spPr>
          <a:xfrm>
            <a:off x="937260" y="3366135"/>
            <a:ext cx="7498080" cy="3188970"/>
          </a:xfrm>
          <a:prstGeom prst="rect">
            <a:avLst/>
          </a:prstGeom>
        </p:spPr>
        <p:txBody>
          <a:bodyPr vert="horz" lIns="94046" tIns="47023" rIns="94046" bIns="470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731040"/>
            <a:ext cx="4061460" cy="354330"/>
          </a:xfrm>
          <a:prstGeom prst="rect">
            <a:avLst/>
          </a:prstGeom>
        </p:spPr>
        <p:txBody>
          <a:bodyPr vert="horz" lIns="94046" tIns="47023" rIns="94046" bIns="47023"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5308971" y="6731040"/>
            <a:ext cx="4061460" cy="354330"/>
          </a:xfrm>
          <a:prstGeom prst="rect">
            <a:avLst/>
          </a:prstGeom>
        </p:spPr>
        <p:txBody>
          <a:bodyPr vert="horz" lIns="94046" tIns="47023" rIns="94046" bIns="47023" rtlCol="0" anchor="b"/>
          <a:lstStyle>
            <a:lvl1pPr algn="r">
              <a:defRPr sz="1200"/>
            </a:lvl1pPr>
          </a:lstStyle>
          <a:p>
            <a:pPr>
              <a:defRPr/>
            </a:pPr>
            <a:fld id="{CAA8545F-A231-4F50-B1F1-95F56EBB643D}" type="slidenum">
              <a:rPr lang="en-US"/>
              <a:pPr>
                <a:defRPr/>
              </a:pPr>
              <a:t>‹#›</a:t>
            </a:fld>
            <a:endParaRPr lang="en-US" dirty="0"/>
          </a:p>
        </p:txBody>
      </p:sp>
    </p:spTree>
    <p:extLst>
      <p:ext uri="{BB962C8B-B14F-4D97-AF65-F5344CB8AC3E}">
        <p14:creationId xmlns:p14="http://schemas.microsoft.com/office/powerpoint/2010/main" val="31546405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defTabSz="966788">
              <a:spcBef>
                <a:spcPct val="30000"/>
              </a:spcBef>
              <a:defRPr sz="1200">
                <a:solidFill>
                  <a:schemeClr val="tx1"/>
                </a:solidFill>
                <a:latin typeface="Calibri" panose="020F0502020204030204" pitchFamily="34" charset="0"/>
              </a:defRPr>
            </a:lvl1pPr>
            <a:lvl2pPr marL="785813" indent="-303213" defTabSz="966788">
              <a:spcBef>
                <a:spcPct val="30000"/>
              </a:spcBef>
              <a:defRPr sz="1200">
                <a:solidFill>
                  <a:schemeClr val="tx1"/>
                </a:solidFill>
                <a:latin typeface="Calibri" panose="020F0502020204030204" pitchFamily="34" charset="0"/>
              </a:defRPr>
            </a:lvl2pPr>
            <a:lvl3pPr marL="1208088" indent="-241300" defTabSz="966788">
              <a:spcBef>
                <a:spcPct val="30000"/>
              </a:spcBef>
              <a:defRPr sz="1200">
                <a:solidFill>
                  <a:schemeClr val="tx1"/>
                </a:solidFill>
                <a:latin typeface="Calibri" panose="020F0502020204030204" pitchFamily="34" charset="0"/>
              </a:defRPr>
            </a:lvl3pPr>
            <a:lvl4pPr marL="1692275" indent="-242888" defTabSz="966788">
              <a:spcBef>
                <a:spcPct val="30000"/>
              </a:spcBef>
              <a:defRPr sz="1200">
                <a:solidFill>
                  <a:schemeClr val="tx1"/>
                </a:solidFill>
                <a:latin typeface="Calibri" panose="020F0502020204030204" pitchFamily="34" charset="0"/>
              </a:defRPr>
            </a:lvl4pPr>
            <a:lvl5pPr marL="2174875" indent="-241300" defTabSz="966788">
              <a:spcBef>
                <a:spcPct val="30000"/>
              </a:spcBef>
              <a:defRPr sz="1200">
                <a:solidFill>
                  <a:schemeClr val="tx1"/>
                </a:solidFill>
                <a:latin typeface="Calibri" panose="020F0502020204030204" pitchFamily="34" charset="0"/>
              </a:defRPr>
            </a:lvl5pPr>
            <a:lvl6pPr marL="2632075" indent="-241300" defTabSz="966788" eaLnBrk="0" fontAlgn="base" hangingPunct="0">
              <a:spcBef>
                <a:spcPct val="30000"/>
              </a:spcBef>
              <a:spcAft>
                <a:spcPct val="0"/>
              </a:spcAft>
              <a:defRPr sz="1200">
                <a:solidFill>
                  <a:schemeClr val="tx1"/>
                </a:solidFill>
                <a:latin typeface="Calibri" panose="020F0502020204030204" pitchFamily="34" charset="0"/>
              </a:defRPr>
            </a:lvl6pPr>
            <a:lvl7pPr marL="3089275" indent="-241300" defTabSz="966788" eaLnBrk="0" fontAlgn="base" hangingPunct="0">
              <a:spcBef>
                <a:spcPct val="30000"/>
              </a:spcBef>
              <a:spcAft>
                <a:spcPct val="0"/>
              </a:spcAft>
              <a:defRPr sz="1200">
                <a:solidFill>
                  <a:schemeClr val="tx1"/>
                </a:solidFill>
                <a:latin typeface="Calibri" panose="020F0502020204030204" pitchFamily="34" charset="0"/>
              </a:defRPr>
            </a:lvl7pPr>
            <a:lvl8pPr marL="3546475" indent="-241300" defTabSz="966788" eaLnBrk="0" fontAlgn="base" hangingPunct="0">
              <a:spcBef>
                <a:spcPct val="30000"/>
              </a:spcBef>
              <a:spcAft>
                <a:spcPct val="0"/>
              </a:spcAft>
              <a:defRPr sz="1200">
                <a:solidFill>
                  <a:schemeClr val="tx1"/>
                </a:solidFill>
                <a:latin typeface="Calibri" panose="020F0502020204030204" pitchFamily="34" charset="0"/>
              </a:defRPr>
            </a:lvl8pPr>
            <a:lvl9pPr marL="4003675" indent="-241300" defTabSz="966788"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3B7C4A7-6213-4EDB-95C9-5399744D69C6}" type="slidenum">
              <a:rPr lang="en-US" altLang="en-US" sz="1300">
                <a:latin typeface="Arial" panose="020B0604020202020204" pitchFamily="34" charset="0"/>
              </a:rPr>
              <a:pPr>
                <a:spcBef>
                  <a:spcPct val="0"/>
                </a:spcBef>
              </a:pPr>
              <a:t>1</a:t>
            </a:fld>
            <a:endParaRPr lang="en-US" altLang="en-US" sz="1300" dirty="0">
              <a:latin typeface="Arial" panose="020B0604020202020204" pitchFamily="34"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es-EC" altLang="en-US" dirty="0" smtClean="0"/>
          </a:p>
        </p:txBody>
      </p:sp>
    </p:spTree>
    <p:extLst>
      <p:ext uri="{BB962C8B-B14F-4D97-AF65-F5344CB8AC3E}">
        <p14:creationId xmlns:p14="http://schemas.microsoft.com/office/powerpoint/2010/main" val="59317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3ED529A2-C9EA-4A0F-AE3E-5548D22DEAA0}" type="slidenum">
              <a:rPr lang="en-US" sz="1200" smtClean="0"/>
              <a:pPr eaLnBrk="1" hangingPunct="1"/>
              <a:t>14</a:t>
            </a:fld>
            <a:endParaRPr lang="en-US" sz="1200" dirty="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000" dirty="0" smtClean="0"/>
          </a:p>
        </p:txBody>
      </p:sp>
    </p:spTree>
    <p:extLst>
      <p:ext uri="{BB962C8B-B14F-4D97-AF65-F5344CB8AC3E}">
        <p14:creationId xmlns:p14="http://schemas.microsoft.com/office/powerpoint/2010/main" val="994587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B723722D-46DF-4893-B477-3B0216C4FD68}" type="slidenum">
              <a:rPr lang="en-US" sz="1200" smtClean="0"/>
              <a:pPr eaLnBrk="1" hangingPunct="1"/>
              <a:t>16</a:t>
            </a:fld>
            <a:endParaRPr lang="en-US" sz="1200" dirty="0" smtClean="0"/>
          </a:p>
        </p:txBody>
      </p:sp>
    </p:spTree>
    <p:extLst>
      <p:ext uri="{BB962C8B-B14F-4D97-AF65-F5344CB8AC3E}">
        <p14:creationId xmlns:p14="http://schemas.microsoft.com/office/powerpoint/2010/main" val="2824680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0C33C53D-D662-4C26-A056-5C6BCB0BE0FF}" type="slidenum">
              <a:rPr lang="en-US" sz="1200" smtClean="0"/>
              <a:pPr eaLnBrk="1" hangingPunct="1"/>
              <a:t>18</a:t>
            </a:fld>
            <a:endParaRPr lang="en-US" sz="1200" dirty="0"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996142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E67AAAA3-4B82-4C02-990A-074462761325}" type="slidenum">
              <a:rPr lang="en-US" sz="1200" smtClean="0"/>
              <a:pPr eaLnBrk="1" hangingPunct="1"/>
              <a:t>19</a:t>
            </a:fld>
            <a:endParaRPr lang="en-US" sz="1200" dirty="0" smtClean="0"/>
          </a:p>
        </p:txBody>
      </p:sp>
    </p:spTree>
    <p:extLst>
      <p:ext uri="{BB962C8B-B14F-4D97-AF65-F5344CB8AC3E}">
        <p14:creationId xmlns:p14="http://schemas.microsoft.com/office/powerpoint/2010/main" val="8924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B50891D9-7F4E-4AC0-8F38-78F9CED883A8}" type="slidenum">
              <a:rPr lang="en-US" sz="1200" smtClean="0"/>
              <a:pPr eaLnBrk="1" hangingPunct="1"/>
              <a:t>20</a:t>
            </a:fld>
            <a:endParaRPr lang="en-US" sz="1200" dirty="0" smtClean="0"/>
          </a:p>
        </p:txBody>
      </p:sp>
    </p:spTree>
    <p:extLst>
      <p:ext uri="{BB962C8B-B14F-4D97-AF65-F5344CB8AC3E}">
        <p14:creationId xmlns:p14="http://schemas.microsoft.com/office/powerpoint/2010/main" val="3856996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F7C2700B-8D65-4523-8F4F-136C81F8A802}" type="slidenum">
              <a:rPr lang="en-US" sz="1200" smtClean="0"/>
              <a:pPr eaLnBrk="1" hangingPunct="1"/>
              <a:t>21</a:t>
            </a:fld>
            <a:endParaRPr lang="en-US" sz="1200" dirty="0" smtClean="0"/>
          </a:p>
        </p:txBody>
      </p:sp>
    </p:spTree>
    <p:extLst>
      <p:ext uri="{BB962C8B-B14F-4D97-AF65-F5344CB8AC3E}">
        <p14:creationId xmlns:p14="http://schemas.microsoft.com/office/powerpoint/2010/main" val="1892747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E64B9BCD-5C65-40CE-AAF0-C6518C155240}" type="slidenum">
              <a:rPr lang="en-US" sz="1200" smtClean="0"/>
              <a:pPr eaLnBrk="1" hangingPunct="1"/>
              <a:t>22</a:t>
            </a:fld>
            <a:endParaRPr lang="en-US" sz="1200" dirty="0" smtClean="0"/>
          </a:p>
        </p:txBody>
      </p:sp>
    </p:spTree>
    <p:extLst>
      <p:ext uri="{BB962C8B-B14F-4D97-AF65-F5344CB8AC3E}">
        <p14:creationId xmlns:p14="http://schemas.microsoft.com/office/powerpoint/2010/main" val="417082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00B146E3-F74B-441B-8054-3CFE2ED41E1C}" type="slidenum">
              <a:rPr lang="en-US" sz="1200" smtClean="0"/>
              <a:pPr eaLnBrk="1" hangingPunct="1"/>
              <a:t>23</a:t>
            </a:fld>
            <a:endParaRPr lang="en-US" sz="1200" dirty="0" smtClean="0"/>
          </a:p>
        </p:txBody>
      </p:sp>
    </p:spTree>
    <p:extLst>
      <p:ext uri="{BB962C8B-B14F-4D97-AF65-F5344CB8AC3E}">
        <p14:creationId xmlns:p14="http://schemas.microsoft.com/office/powerpoint/2010/main" val="268026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E16F2FD1-A1D0-43A6-89A6-3DADE89FF5CC}" type="slidenum">
              <a:rPr lang="en-US" sz="1200" smtClean="0"/>
              <a:pPr eaLnBrk="1" hangingPunct="1"/>
              <a:t>24</a:t>
            </a:fld>
            <a:endParaRPr lang="en-US" sz="1200" dirty="0"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576332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B482A0AD-4370-4DEF-AC1C-DBF1BBB13EFE}" type="slidenum">
              <a:rPr lang="en-US" sz="1200" smtClean="0"/>
              <a:pPr eaLnBrk="1" hangingPunct="1"/>
              <a:t>26</a:t>
            </a:fld>
            <a:endParaRPr lang="en-US" sz="1200" dirty="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427222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1A7B0813-209E-4E24-B6B4-8716F168D11E}" type="slidenum">
              <a:rPr lang="en-US" sz="1200" smtClean="0"/>
              <a:pPr eaLnBrk="1" hangingPunct="1"/>
              <a:t>2</a:t>
            </a:fld>
            <a:endParaRPr lang="en-US" sz="1200" dirty="0"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smtClean="0"/>
              <a:t>Learning Objectives</a:t>
            </a:r>
          </a:p>
          <a:p>
            <a:pPr eaLnBrk="1" hangingPunct="1"/>
            <a:r>
              <a:rPr lang="en-US" dirty="0" smtClean="0"/>
              <a:t>Upon completion of this material you should be able to:</a:t>
            </a:r>
          </a:p>
          <a:p>
            <a:pPr eaLnBrk="1" hangingPunct="1"/>
            <a:r>
              <a:rPr lang="en-US" dirty="0" smtClean="0"/>
              <a:t>Recognize and understand the organizational approaches to information security</a:t>
            </a:r>
          </a:p>
          <a:p>
            <a:pPr eaLnBrk="1" hangingPunct="1"/>
            <a:r>
              <a:rPr lang="en-US" dirty="0" smtClean="0"/>
              <a:t>List and describe the functional components of the information security program</a:t>
            </a:r>
          </a:p>
          <a:p>
            <a:pPr eaLnBrk="1" hangingPunct="1"/>
            <a:r>
              <a:rPr lang="en-US" dirty="0" smtClean="0"/>
              <a:t>Determine how to plan and staff an organization’s information security program based on its size</a:t>
            </a:r>
          </a:p>
          <a:p>
            <a:pPr eaLnBrk="1" hangingPunct="1"/>
            <a:r>
              <a:rPr lang="en-US" dirty="0" smtClean="0"/>
              <a:t>Evaluate the internal and external factors that influence the activities and organization of an information security program </a:t>
            </a:r>
          </a:p>
          <a:p>
            <a:pPr eaLnBrk="1" hangingPunct="1"/>
            <a:r>
              <a:rPr lang="en-US" dirty="0" smtClean="0"/>
              <a:t>List and describe the typical job titles and functions performed in the information security program</a:t>
            </a:r>
          </a:p>
          <a:p>
            <a:pPr eaLnBrk="1" hangingPunct="1"/>
            <a:r>
              <a:rPr lang="en-US" dirty="0" smtClean="0"/>
              <a:t>Describe the components of a security education, training, and awareness program and understand how organizations create and manage these programs</a:t>
            </a:r>
          </a:p>
          <a:p>
            <a:pPr eaLnBrk="1" hangingPunct="1"/>
            <a:endParaRPr lang="en-US" dirty="0" smtClean="0"/>
          </a:p>
        </p:txBody>
      </p:sp>
    </p:spTree>
    <p:extLst>
      <p:ext uri="{BB962C8B-B14F-4D97-AF65-F5344CB8AC3E}">
        <p14:creationId xmlns:p14="http://schemas.microsoft.com/office/powerpoint/2010/main" val="3778317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19018305-A962-4FB8-B9C7-CCEC1A9D6640}" type="slidenum">
              <a:rPr lang="en-US" sz="1200" smtClean="0"/>
              <a:pPr eaLnBrk="1" hangingPunct="1"/>
              <a:t>31</a:t>
            </a:fld>
            <a:endParaRPr lang="en-US" sz="1200" dirty="0"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000" dirty="0" smtClean="0"/>
          </a:p>
        </p:txBody>
      </p:sp>
    </p:spTree>
    <p:extLst>
      <p:ext uri="{BB962C8B-B14F-4D97-AF65-F5344CB8AC3E}">
        <p14:creationId xmlns:p14="http://schemas.microsoft.com/office/powerpoint/2010/main" val="2716475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13413F2E-2AC2-4180-8D94-B7D732B2CA40}" type="slidenum">
              <a:rPr lang="en-US" sz="1200" smtClean="0"/>
              <a:pPr eaLnBrk="1" hangingPunct="1"/>
              <a:t>32</a:t>
            </a:fld>
            <a:endParaRPr lang="en-US" sz="1200" dirty="0"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410001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E7EC8351-5FC8-49F6-84E3-F3CC19B63CF1}" type="slidenum">
              <a:rPr lang="en-US" sz="1200" smtClean="0"/>
              <a:pPr eaLnBrk="1" hangingPunct="1"/>
              <a:t>33</a:t>
            </a:fld>
            <a:endParaRPr lang="en-US" sz="1200" dirty="0"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Representative example of a possible organization of roles.</a:t>
            </a:r>
          </a:p>
        </p:txBody>
      </p:sp>
    </p:spTree>
    <p:extLst>
      <p:ext uri="{BB962C8B-B14F-4D97-AF65-F5344CB8AC3E}">
        <p14:creationId xmlns:p14="http://schemas.microsoft.com/office/powerpoint/2010/main" val="2225942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BBBDBF-4B2F-45AA-BEED-E86723F4AB09}" type="slidenum">
              <a:rPr lang="en-US" smtClean="0"/>
              <a:t>39</a:t>
            </a:fld>
            <a:endParaRPr lang="en-US" dirty="0"/>
          </a:p>
        </p:txBody>
      </p:sp>
    </p:spTree>
    <p:extLst>
      <p:ext uri="{BB962C8B-B14F-4D97-AF65-F5344CB8AC3E}">
        <p14:creationId xmlns:p14="http://schemas.microsoft.com/office/powerpoint/2010/main" val="194608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9BBBDBF-4B2F-45AA-BEED-E86723F4AB09}" type="slidenum">
              <a:rPr lang="en-US" smtClean="0"/>
              <a:t>40</a:t>
            </a:fld>
            <a:endParaRPr lang="en-US" dirty="0"/>
          </a:p>
        </p:txBody>
      </p:sp>
    </p:spTree>
    <p:extLst>
      <p:ext uri="{BB962C8B-B14F-4D97-AF65-F5344CB8AC3E}">
        <p14:creationId xmlns:p14="http://schemas.microsoft.com/office/powerpoint/2010/main" val="790825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9187DF9F-0A1F-4A8E-938D-181F62A57C93}" type="slidenum">
              <a:rPr lang="en-US" sz="1200" smtClean="0"/>
              <a:pPr eaLnBrk="1" hangingPunct="1"/>
              <a:t>42</a:t>
            </a:fld>
            <a:endParaRPr lang="en-US" sz="1200" dirty="0"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107876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B748CC47-FB88-4054-8B67-F371F8DF7E6C}" type="slidenum">
              <a:rPr lang="en-US" sz="1200" smtClean="0"/>
              <a:pPr eaLnBrk="1" hangingPunct="1"/>
              <a:t>44</a:t>
            </a:fld>
            <a:endParaRPr lang="en-US" sz="1200" dirty="0"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694685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86D7553A-1B3E-4C5D-8A1B-22BB551ACF74}" type="slidenum">
              <a:rPr lang="en-US" sz="1200" smtClean="0"/>
              <a:pPr eaLnBrk="1" hangingPunct="1"/>
              <a:t>46</a:t>
            </a:fld>
            <a:endParaRPr lang="en-US" sz="1200" dirty="0"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161918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B9E4A686-DF7E-44E5-98B4-3E717CA98565}" type="slidenum">
              <a:rPr lang="en-US" sz="1200" smtClean="0"/>
              <a:pPr eaLnBrk="1" hangingPunct="1"/>
              <a:t>47</a:t>
            </a:fld>
            <a:endParaRPr lang="en-US" sz="1200" dirty="0" smtClean="0"/>
          </a:p>
        </p:txBody>
      </p:sp>
    </p:spTree>
    <p:extLst>
      <p:ext uri="{BB962C8B-B14F-4D97-AF65-F5344CB8AC3E}">
        <p14:creationId xmlns:p14="http://schemas.microsoft.com/office/powerpoint/2010/main" val="2009385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32B6F867-C260-4A49-8DFE-02C559F6F073}" type="slidenum">
              <a:rPr lang="en-US" sz="1200" smtClean="0"/>
              <a:pPr eaLnBrk="1" hangingPunct="1"/>
              <a:t>48</a:t>
            </a:fld>
            <a:endParaRPr lang="en-US" sz="1200" dirty="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539671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766733FC-2E67-41EB-84F1-8278C5A19F63}" type="slidenum">
              <a:rPr lang="en-US" sz="1200" smtClean="0"/>
              <a:pPr eaLnBrk="1" hangingPunct="1"/>
              <a:t>4</a:t>
            </a:fld>
            <a:endParaRPr lang="en-US" sz="1200" dirty="0"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227830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07DC0F6A-7377-4381-AFC9-F12E935CBE1B}" type="slidenum">
              <a:rPr lang="en-US" sz="1200" smtClean="0"/>
              <a:pPr eaLnBrk="1" hangingPunct="1"/>
              <a:t>51</a:t>
            </a:fld>
            <a:endParaRPr lang="en-US" sz="1200" dirty="0"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168549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33EB2620-DFF2-4843-9359-5E9F3D3E15B1}" type="slidenum">
              <a:rPr lang="en-US" sz="1200" smtClean="0"/>
              <a:pPr eaLnBrk="1" hangingPunct="1"/>
              <a:t>54</a:t>
            </a:fld>
            <a:endParaRPr lang="en-US" sz="1200" dirty="0"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616808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0697E09D-832C-4385-927E-F7CDB1A21A7E}" type="slidenum">
              <a:rPr lang="en-US" sz="1200" smtClean="0"/>
              <a:pPr eaLnBrk="1" hangingPunct="1"/>
              <a:t>55</a:t>
            </a:fld>
            <a:endParaRPr lang="en-US" sz="1200" dirty="0"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439317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F2887AA9-1D65-4C52-99CE-31501405935A}" type="slidenum">
              <a:rPr lang="en-US" sz="1200" smtClean="0"/>
              <a:pPr eaLnBrk="1" hangingPunct="1"/>
              <a:t>58</a:t>
            </a:fld>
            <a:endParaRPr lang="en-US" sz="1200" dirty="0"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963211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2A65028C-B1DF-425E-9119-E92E0D0E6731}" type="slidenum">
              <a:rPr lang="en-US" sz="1200" smtClean="0"/>
              <a:pPr eaLnBrk="1" hangingPunct="1"/>
              <a:t>59</a:t>
            </a:fld>
            <a:endParaRPr lang="en-US" sz="1200" dirty="0" smtClean="0"/>
          </a:p>
        </p:txBody>
      </p:sp>
    </p:spTree>
    <p:extLst>
      <p:ext uri="{BB962C8B-B14F-4D97-AF65-F5344CB8AC3E}">
        <p14:creationId xmlns:p14="http://schemas.microsoft.com/office/powerpoint/2010/main" val="2929564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E8E9727E-0638-4E5C-B757-78C300D5CEF2}" type="slidenum">
              <a:rPr lang="en-US" sz="1200" smtClean="0"/>
              <a:pPr eaLnBrk="1" hangingPunct="1"/>
              <a:t>60</a:t>
            </a:fld>
            <a:endParaRPr lang="en-US" sz="1200" dirty="0"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386679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0D606CCE-BBB8-4182-A69C-1AC0E8F76F1D}" type="slidenum">
              <a:rPr lang="en-US" sz="1200" smtClean="0"/>
              <a:pPr eaLnBrk="1" hangingPunct="1"/>
              <a:t>61</a:t>
            </a:fld>
            <a:endParaRPr lang="en-US" sz="1200" dirty="0" smtClean="0"/>
          </a:p>
        </p:txBody>
      </p:sp>
    </p:spTree>
    <p:extLst>
      <p:ext uri="{BB962C8B-B14F-4D97-AF65-F5344CB8AC3E}">
        <p14:creationId xmlns:p14="http://schemas.microsoft.com/office/powerpoint/2010/main" val="459576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8277BAEB-B785-40C4-B6BF-969170A09110}" type="slidenum">
              <a:rPr lang="en-US" sz="1200" smtClean="0"/>
              <a:pPr eaLnBrk="1" hangingPunct="1"/>
              <a:t>63</a:t>
            </a:fld>
            <a:endParaRPr lang="en-US" sz="1200" dirty="0"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063777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D271633E-F548-4E4C-8442-F416AD5FBB96}" type="slidenum">
              <a:rPr lang="en-US" sz="1200" smtClean="0"/>
              <a:pPr eaLnBrk="1" hangingPunct="1"/>
              <a:t>64</a:t>
            </a:fld>
            <a:endParaRPr lang="en-US" sz="1200" dirty="0" smtClean="0"/>
          </a:p>
        </p:txBody>
      </p:sp>
    </p:spTree>
    <p:extLst>
      <p:ext uri="{BB962C8B-B14F-4D97-AF65-F5344CB8AC3E}">
        <p14:creationId xmlns:p14="http://schemas.microsoft.com/office/powerpoint/2010/main" val="1757207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68EB6692-C57D-44D6-8385-37FFAE617EAC}" type="slidenum">
              <a:rPr lang="en-US" sz="1200" smtClean="0"/>
              <a:pPr eaLnBrk="1" hangingPunct="1"/>
              <a:t>65</a:t>
            </a:fld>
            <a:endParaRPr lang="en-US" sz="1200" dirty="0"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941378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3FE8162F-4B52-4128-B6D9-416FF23417A6}" type="slidenum">
              <a:rPr lang="en-US" sz="1200" smtClean="0"/>
              <a:pPr eaLnBrk="1" hangingPunct="1"/>
              <a:t>5</a:t>
            </a:fld>
            <a:endParaRPr lang="en-US" sz="1200" dirty="0"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1582997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27DC81AE-323B-4372-BBC9-B457AFC45212}" type="slidenum">
              <a:rPr lang="en-US" sz="1200" smtClean="0"/>
              <a:pPr eaLnBrk="1" hangingPunct="1"/>
              <a:t>66</a:t>
            </a:fld>
            <a:endParaRPr lang="en-US" sz="1200" dirty="0"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086985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41FDE48D-C3A3-439B-A662-13A6C67F6EB3}" type="slidenum">
              <a:rPr lang="en-US" sz="1200" smtClean="0"/>
              <a:pPr eaLnBrk="1" hangingPunct="1"/>
              <a:t>68</a:t>
            </a:fld>
            <a:endParaRPr lang="en-US" sz="1200" dirty="0"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91822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7DD2E06C-228B-4C10-8339-2B52B03A376F}" type="slidenum">
              <a:rPr lang="en-US" sz="1200" smtClean="0"/>
              <a:pPr eaLnBrk="1" hangingPunct="1"/>
              <a:t>69</a:t>
            </a:fld>
            <a:endParaRPr lang="en-US" sz="1200" dirty="0"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249862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1BA3A208-5B3D-4910-B536-904D888487DA}" type="slidenum">
              <a:rPr lang="en-US" sz="1200" smtClean="0"/>
              <a:pPr eaLnBrk="1" hangingPunct="1"/>
              <a:t>70</a:t>
            </a:fld>
            <a:endParaRPr lang="en-US" sz="1200" dirty="0"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000" dirty="0" smtClean="0"/>
          </a:p>
        </p:txBody>
      </p:sp>
    </p:spTree>
    <p:extLst>
      <p:ext uri="{BB962C8B-B14F-4D97-AF65-F5344CB8AC3E}">
        <p14:creationId xmlns:p14="http://schemas.microsoft.com/office/powerpoint/2010/main" val="1436356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82F0450B-243B-4D71-986F-876FB2D1BE93}" type="slidenum">
              <a:rPr lang="en-US" sz="1200" smtClean="0"/>
              <a:pPr eaLnBrk="1" hangingPunct="1"/>
              <a:t>71</a:t>
            </a:fld>
            <a:endParaRPr lang="en-US" sz="1200" dirty="0"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795586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C570D822-E433-4DCC-9C1D-6DFEC50541D5}" type="slidenum">
              <a:rPr lang="en-US" sz="1200" smtClean="0"/>
              <a:pPr eaLnBrk="1" hangingPunct="1"/>
              <a:t>72</a:t>
            </a:fld>
            <a:endParaRPr lang="en-US" sz="1200" dirty="0"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402398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8A424D8F-415B-41E4-AFD1-CA24F5675DE1}" type="slidenum">
              <a:rPr lang="en-US" sz="1200" smtClean="0"/>
              <a:pPr eaLnBrk="1" hangingPunct="1"/>
              <a:t>73</a:t>
            </a:fld>
            <a:endParaRPr lang="en-US" sz="1200" dirty="0"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1024779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C95B5114-CEB9-4616-B400-B28B0156B1CC}" type="slidenum">
              <a:rPr lang="en-US" sz="1200" smtClean="0"/>
              <a:pPr eaLnBrk="1" hangingPunct="1"/>
              <a:t>74</a:t>
            </a:fld>
            <a:endParaRPr lang="en-US" sz="1200" dirty="0"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837344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B2499B94-C13A-43E0-88FA-7BCA8A567CE5}" type="slidenum">
              <a:rPr lang="en-US" sz="1200" smtClean="0"/>
              <a:pPr eaLnBrk="1" hangingPunct="1"/>
              <a:t>75</a:t>
            </a:fld>
            <a:endParaRPr lang="en-US" sz="1200" dirty="0"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3703689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E2B30709-F21A-4ECE-B14B-517E9784E5DE}" type="slidenum">
              <a:rPr lang="en-US" sz="1200" smtClean="0"/>
              <a:pPr eaLnBrk="1" hangingPunct="1"/>
              <a:t>77</a:t>
            </a:fld>
            <a:endParaRPr lang="en-US" sz="1200" dirty="0" smtClean="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514788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22674049-0F77-4A12-80B9-36F2C09D3BAA}" type="slidenum">
              <a:rPr lang="en-US" sz="1200" smtClean="0"/>
              <a:pPr eaLnBrk="1" hangingPunct="1"/>
              <a:t>7</a:t>
            </a:fld>
            <a:endParaRPr lang="en-US" sz="1200" dirty="0"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243206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A3285BC3-516B-473B-B7DD-B2BBA926FE96}" type="slidenum">
              <a:rPr lang="en-US" sz="1200" smtClean="0"/>
              <a:pPr eaLnBrk="1" hangingPunct="1"/>
              <a:t>78</a:t>
            </a:fld>
            <a:endParaRPr lang="en-US" sz="1200" dirty="0" smtClean="0"/>
          </a:p>
        </p:txBody>
      </p:sp>
    </p:spTree>
    <p:extLst>
      <p:ext uri="{BB962C8B-B14F-4D97-AF65-F5344CB8AC3E}">
        <p14:creationId xmlns:p14="http://schemas.microsoft.com/office/powerpoint/2010/main" val="1629352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B2909C0F-E781-48E5-A68D-0B2328C7482F}" type="slidenum">
              <a:rPr lang="en-US" sz="1200" smtClean="0"/>
              <a:pPr eaLnBrk="1" hangingPunct="1"/>
              <a:t>79</a:t>
            </a:fld>
            <a:endParaRPr lang="en-US" sz="1200" dirty="0"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sz="1000" dirty="0" smtClean="0"/>
          </a:p>
        </p:txBody>
      </p:sp>
    </p:spTree>
    <p:extLst>
      <p:ext uri="{BB962C8B-B14F-4D97-AF65-F5344CB8AC3E}">
        <p14:creationId xmlns:p14="http://schemas.microsoft.com/office/powerpoint/2010/main" val="26611891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4BE08A93-4795-476B-A17D-F955170088C2}" type="slidenum">
              <a:rPr lang="en-US" sz="1200" smtClean="0"/>
              <a:pPr eaLnBrk="1" hangingPunct="1"/>
              <a:t>82</a:t>
            </a:fld>
            <a:endParaRPr lang="en-US" sz="1200" dirty="0"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9326243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31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954C967E-7AE8-46EA-B343-EE84B1329ADE}" type="slidenum">
              <a:rPr lang="en-US" sz="1200" smtClean="0"/>
              <a:pPr eaLnBrk="1" hangingPunct="1"/>
              <a:t>83</a:t>
            </a:fld>
            <a:endParaRPr lang="en-US" sz="1200" dirty="0" smtClean="0"/>
          </a:p>
        </p:txBody>
      </p:sp>
    </p:spTree>
    <p:extLst>
      <p:ext uri="{BB962C8B-B14F-4D97-AF65-F5344CB8AC3E}">
        <p14:creationId xmlns:p14="http://schemas.microsoft.com/office/powerpoint/2010/main" val="1534181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4BE08A93-4795-476B-A17D-F955170088C2}" type="slidenum">
              <a:rPr lang="en-US" sz="1200" smtClean="0"/>
              <a:pPr eaLnBrk="1" hangingPunct="1"/>
              <a:t>84</a:t>
            </a:fld>
            <a:endParaRPr lang="en-US" sz="1200" dirty="0"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9326243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4E6388DB-33B0-44A1-A612-F296DC8126E1}" type="slidenum">
              <a:rPr lang="en-US" sz="1200" smtClean="0"/>
              <a:pPr eaLnBrk="1" hangingPunct="1"/>
              <a:t>85</a:t>
            </a:fld>
            <a:endParaRPr lang="en-US" sz="1200" dirty="0"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en-US" dirty="0" smtClean="0"/>
          </a:p>
        </p:txBody>
      </p:sp>
    </p:spTree>
    <p:extLst>
      <p:ext uri="{BB962C8B-B14F-4D97-AF65-F5344CB8AC3E}">
        <p14:creationId xmlns:p14="http://schemas.microsoft.com/office/powerpoint/2010/main" val="3774145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B26D5B9B-12F5-45DB-BDDB-8A2897B5D32D}" type="slidenum">
              <a:rPr lang="en-US" sz="1200" smtClean="0"/>
              <a:pPr eaLnBrk="1" hangingPunct="1"/>
              <a:t>86</a:t>
            </a:fld>
            <a:endParaRPr lang="en-US" sz="1200" dirty="0"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sz="800" dirty="0" smtClean="0"/>
          </a:p>
        </p:txBody>
      </p:sp>
    </p:spTree>
    <p:extLst>
      <p:ext uri="{BB962C8B-B14F-4D97-AF65-F5344CB8AC3E}">
        <p14:creationId xmlns:p14="http://schemas.microsoft.com/office/powerpoint/2010/main" val="39263290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51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C47D843C-78A6-4091-B438-D755FB6551D6}" type="slidenum">
              <a:rPr lang="en-US" altLang="en-US" sz="1200" smtClean="0"/>
              <a:pPr eaLnBrk="1" hangingPunct="1"/>
              <a:t>87</a:t>
            </a:fld>
            <a:endParaRPr lang="en-US" altLang="en-US" sz="1200" dirty="0" smtClean="0"/>
          </a:p>
        </p:txBody>
      </p:sp>
    </p:spTree>
    <p:extLst>
      <p:ext uri="{BB962C8B-B14F-4D97-AF65-F5344CB8AC3E}">
        <p14:creationId xmlns:p14="http://schemas.microsoft.com/office/powerpoint/2010/main" val="18014977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12ECFFE1-FD67-428D-91BE-9B251A17CD82}" type="slidenum">
              <a:rPr lang="en-US" sz="1200" smtClean="0"/>
              <a:pPr eaLnBrk="1" hangingPunct="1"/>
              <a:t>88</a:t>
            </a:fld>
            <a:endParaRPr lang="en-US" sz="1200" dirty="0"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8560717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67D24E14-7909-4831-BB6A-D99338F8A77B}" type="slidenum">
              <a:rPr lang="en-US" sz="1200" smtClean="0"/>
              <a:pPr eaLnBrk="1" hangingPunct="1"/>
              <a:t>89</a:t>
            </a:fld>
            <a:endParaRPr lang="en-US" sz="1200" dirty="0"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sz="800" dirty="0" smtClean="0"/>
          </a:p>
        </p:txBody>
      </p:sp>
    </p:spTree>
    <p:extLst>
      <p:ext uri="{BB962C8B-B14F-4D97-AF65-F5344CB8AC3E}">
        <p14:creationId xmlns:p14="http://schemas.microsoft.com/office/powerpoint/2010/main" val="407771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BBBDBF-4B2F-45AA-BEED-E86723F4AB09}" type="slidenum">
              <a:rPr lang="en-US" smtClean="0"/>
              <a:t>8</a:t>
            </a:fld>
            <a:endParaRPr lang="en-US" dirty="0"/>
          </a:p>
        </p:txBody>
      </p:sp>
    </p:spTree>
    <p:extLst>
      <p:ext uri="{BB962C8B-B14F-4D97-AF65-F5344CB8AC3E}">
        <p14:creationId xmlns:p14="http://schemas.microsoft.com/office/powerpoint/2010/main" val="1742003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C145B469-2C50-4B51-AE82-77AA74E2309D}" type="slidenum">
              <a:rPr lang="en-US" sz="1200" smtClean="0"/>
              <a:pPr eaLnBrk="1" hangingPunct="1"/>
              <a:t>91</a:t>
            </a:fld>
            <a:endParaRPr lang="en-US" sz="1200" dirty="0"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6227970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64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EBF64299-D8F9-4E97-BAEB-262A6878B1A2}" type="slidenum">
              <a:rPr lang="en-US" altLang="en-US" sz="1200" smtClean="0"/>
              <a:pPr eaLnBrk="1" hangingPunct="1"/>
              <a:t>92</a:t>
            </a:fld>
            <a:endParaRPr lang="en-US" altLang="en-US" sz="1200" dirty="0" smtClean="0"/>
          </a:p>
        </p:txBody>
      </p:sp>
    </p:spTree>
    <p:extLst>
      <p:ext uri="{BB962C8B-B14F-4D97-AF65-F5344CB8AC3E}">
        <p14:creationId xmlns:p14="http://schemas.microsoft.com/office/powerpoint/2010/main" val="191478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E5C7F008-BE9B-4D4C-98D1-19190F26B05F}" type="slidenum">
              <a:rPr lang="en-US" sz="1200" smtClean="0"/>
              <a:pPr eaLnBrk="1" hangingPunct="1"/>
              <a:t>93</a:t>
            </a:fld>
            <a:endParaRPr lang="en-US" sz="1200" dirty="0" smtClean="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7223034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3377AE10-C111-4743-8587-7949E70CBE7C}" type="slidenum">
              <a:rPr lang="en-US" sz="1200" smtClean="0"/>
              <a:pPr eaLnBrk="1" hangingPunct="1"/>
              <a:t>94</a:t>
            </a:fld>
            <a:endParaRPr lang="en-US" sz="1200" dirty="0" smtClean="0"/>
          </a:p>
        </p:txBody>
      </p:sp>
    </p:spTree>
    <p:extLst>
      <p:ext uri="{BB962C8B-B14F-4D97-AF65-F5344CB8AC3E}">
        <p14:creationId xmlns:p14="http://schemas.microsoft.com/office/powerpoint/2010/main" val="3313457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3377AE10-C111-4743-8587-7949E70CBE7C}" type="slidenum">
              <a:rPr lang="en-US" sz="1200" smtClean="0"/>
              <a:pPr eaLnBrk="1" hangingPunct="1"/>
              <a:t>95</a:t>
            </a:fld>
            <a:endParaRPr lang="en-US" sz="1200" dirty="0" smtClean="0"/>
          </a:p>
        </p:txBody>
      </p:sp>
    </p:spTree>
    <p:extLst>
      <p:ext uri="{BB962C8B-B14F-4D97-AF65-F5344CB8AC3E}">
        <p14:creationId xmlns:p14="http://schemas.microsoft.com/office/powerpoint/2010/main" val="36144800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3377AE10-C111-4743-8587-7949E70CBE7C}" type="slidenum">
              <a:rPr lang="en-US" sz="1200" smtClean="0"/>
              <a:pPr eaLnBrk="1" hangingPunct="1"/>
              <a:t>96</a:t>
            </a:fld>
            <a:endParaRPr lang="en-US" sz="1200" dirty="0" smtClean="0"/>
          </a:p>
        </p:txBody>
      </p:sp>
    </p:spTree>
    <p:extLst>
      <p:ext uri="{BB962C8B-B14F-4D97-AF65-F5344CB8AC3E}">
        <p14:creationId xmlns:p14="http://schemas.microsoft.com/office/powerpoint/2010/main" val="5220553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3377AE10-C111-4743-8587-7949E70CBE7C}" type="slidenum">
              <a:rPr lang="en-US" sz="1200" smtClean="0"/>
              <a:pPr eaLnBrk="1" hangingPunct="1"/>
              <a:t>97</a:t>
            </a:fld>
            <a:endParaRPr lang="en-US" sz="1200" dirty="0" smtClean="0"/>
          </a:p>
        </p:txBody>
      </p:sp>
    </p:spTree>
    <p:extLst>
      <p:ext uri="{BB962C8B-B14F-4D97-AF65-F5344CB8AC3E}">
        <p14:creationId xmlns:p14="http://schemas.microsoft.com/office/powerpoint/2010/main" val="837541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2DB16AE3-F4FC-40C0-AC7C-6DAEABC83AEA}" type="slidenum">
              <a:rPr lang="en-US" sz="1200" smtClean="0"/>
              <a:pPr eaLnBrk="1" hangingPunct="1"/>
              <a:t>10</a:t>
            </a:fld>
            <a:endParaRPr lang="en-US" sz="1200" dirty="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51394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CE745BA8-359D-4588-A03E-85053FAB3400}" type="slidenum">
              <a:rPr lang="en-US" sz="1200" smtClean="0"/>
              <a:pPr eaLnBrk="1" hangingPunct="1"/>
              <a:t>12</a:t>
            </a:fld>
            <a:endParaRPr lang="en-US" sz="1200" dirty="0"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en-US" dirty="0" smtClean="0"/>
          </a:p>
        </p:txBody>
      </p:sp>
    </p:spTree>
    <p:extLst>
      <p:ext uri="{BB962C8B-B14F-4D97-AF65-F5344CB8AC3E}">
        <p14:creationId xmlns:p14="http://schemas.microsoft.com/office/powerpoint/2010/main" val="204840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0B70480A-3043-495D-B3A5-FE520FD517E3}" type="slidenum">
              <a:rPr lang="en-US" sz="1200" smtClean="0"/>
              <a:pPr eaLnBrk="1" hangingPunct="1"/>
              <a:t>13</a:t>
            </a:fld>
            <a:endParaRPr lang="en-US" sz="1200" dirty="0" smtClean="0"/>
          </a:p>
        </p:txBody>
      </p:sp>
    </p:spTree>
    <p:extLst>
      <p:ext uri="{BB962C8B-B14F-4D97-AF65-F5344CB8AC3E}">
        <p14:creationId xmlns:p14="http://schemas.microsoft.com/office/powerpoint/2010/main" val="48016584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Title_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8134" y="254000"/>
            <a:ext cx="8713465" cy="6526752"/>
          </a:xfrm>
          <a:prstGeom prst="rect">
            <a:avLst/>
          </a:prstGeom>
        </p:spPr>
      </p:pic>
      <p:sp>
        <p:nvSpPr>
          <p:cNvPr id="2" name="Title 1"/>
          <p:cNvSpPr>
            <a:spLocks noGrp="1"/>
          </p:cNvSpPr>
          <p:nvPr>
            <p:ph type="ctrTitle"/>
          </p:nvPr>
        </p:nvSpPr>
        <p:spPr>
          <a:xfrm>
            <a:off x="698500" y="2712698"/>
            <a:ext cx="7747000" cy="377026"/>
          </a:xfrm>
        </p:spPr>
        <p:txBody>
          <a:bodyPr anchor="b"/>
          <a:lstStyle>
            <a:lvl1pPr algn="ctr">
              <a:defRPr sz="2800">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Rectangle 3"/>
          <p:cNvSpPr/>
          <p:nvPr userDrawn="1"/>
        </p:nvSpPr>
        <p:spPr>
          <a:xfrm>
            <a:off x="3482340" y="223520"/>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userDrawn="1"/>
        </p:nvGrpSpPr>
        <p:grpSpPr>
          <a:xfrm>
            <a:off x="6812283" y="4885106"/>
            <a:ext cx="2137712" cy="1926127"/>
            <a:chOff x="6812283" y="4885106"/>
            <a:chExt cx="2137712" cy="1926127"/>
          </a:xfrm>
        </p:grpSpPr>
        <p:sp>
          <p:nvSpPr>
            <p:cNvPr id="5" name="Rectangle 4"/>
            <p:cNvSpPr/>
            <p:nvPr userDrawn="1"/>
          </p:nvSpPr>
          <p:spPr>
            <a:xfrm>
              <a:off x="6812283" y="4885106"/>
              <a:ext cx="2080291" cy="1926127"/>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udi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65369" y="5389519"/>
              <a:ext cx="987056" cy="1040948"/>
            </a:xfrm>
            <a:prstGeom prst="rect">
              <a:avLst/>
            </a:prstGeom>
          </p:spPr>
        </p:pic>
        <p:pic>
          <p:nvPicPr>
            <p:cNvPr id="12" name="Picture 11"/>
            <p:cNvPicPr>
              <a:picLocks noChangeAspect="1"/>
            </p:cNvPicPr>
            <p:nvPr userDrawn="1"/>
          </p:nvPicPr>
          <p:blipFill rotWithShape="1">
            <a:blip r:embed="rId4" cstate="print">
              <a:extLst>
                <a:ext uri="{28A0092B-C50C-407E-A947-70E740481C1C}">
                  <a14:useLocalDpi xmlns:a14="http://schemas.microsoft.com/office/drawing/2010/main" val="0"/>
                </a:ext>
              </a:extLst>
            </a:blip>
            <a:srcRect l="24476" r="23794"/>
            <a:stretch/>
          </p:blipFill>
          <p:spPr>
            <a:xfrm>
              <a:off x="8674488" y="5121741"/>
              <a:ext cx="275507" cy="710099"/>
            </a:xfrm>
            <a:prstGeom prst="rect">
              <a:avLst/>
            </a:prstGeom>
          </p:spPr>
        </p:pic>
        <p:pic>
          <p:nvPicPr>
            <p:cNvPr id="13" name="Picture 12" descr="Swirl_3.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9688654">
              <a:off x="7441068" y="6393019"/>
              <a:ext cx="386047" cy="285072"/>
            </a:xfrm>
            <a:prstGeom prst="rect">
              <a:avLst/>
            </a:prstGeom>
          </p:spPr>
        </p:pic>
        <p:pic>
          <p:nvPicPr>
            <p:cNvPr id="14" name="Picture 13" descr="Swirl_3.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18073124">
              <a:off x="7908376" y="5449329"/>
              <a:ext cx="591497" cy="245691"/>
            </a:xfrm>
            <a:prstGeom prst="rect">
              <a:avLst/>
            </a:prstGeom>
          </p:spPr>
        </p:pic>
        <p:pic>
          <p:nvPicPr>
            <p:cNvPr id="16" name="Picture 15"/>
            <p:cNvPicPr>
              <a:picLocks noChangeAspect="1"/>
            </p:cNvPicPr>
            <p:nvPr userDrawn="1"/>
          </p:nvPicPr>
          <p:blipFill rotWithShape="1">
            <a:blip r:embed="rId7" cstate="print">
              <a:extLst>
                <a:ext uri="{28A0092B-C50C-407E-A947-70E740481C1C}">
                  <a14:useLocalDpi xmlns:a14="http://schemas.microsoft.com/office/drawing/2010/main" val="0"/>
                </a:ext>
              </a:extLst>
            </a:blip>
            <a:srcRect l="4669" t="13753" r="6579" b="12460"/>
            <a:stretch/>
          </p:blipFill>
          <p:spPr>
            <a:xfrm>
              <a:off x="7939373" y="5831840"/>
              <a:ext cx="672857" cy="745880"/>
            </a:xfrm>
            <a:prstGeom prst="rect">
              <a:avLst/>
            </a:prstGeom>
          </p:spPr>
        </p:pic>
      </p:grpSp>
      <p:pic>
        <p:nvPicPr>
          <p:cNvPr id="17" name="Picture 16" descr="Rules_Single_A.png"/>
          <p:cNvPicPr>
            <a:picLocks noChangeAspect="1"/>
          </p:cNvPicPr>
          <p:nvPr userDrawn="1"/>
        </p:nvPicPr>
        <p:blipFill rotWithShape="1">
          <a:blip r:embed="rId8" cstate="print">
            <a:extLst>
              <a:ext uri="{28A0092B-C50C-407E-A947-70E740481C1C}">
                <a14:useLocalDpi xmlns:a14="http://schemas.microsoft.com/office/drawing/2010/main" val="0"/>
              </a:ext>
            </a:extLst>
          </a:blip>
          <a:srcRect l="25529" t="2" r="-8081" b="-56075"/>
          <a:stretch/>
        </p:blipFill>
        <p:spPr>
          <a:xfrm>
            <a:off x="1627124" y="533400"/>
            <a:ext cx="6312249" cy="124892"/>
          </a:xfrm>
          <a:prstGeom prst="rect">
            <a:avLst/>
          </a:prstGeom>
        </p:spPr>
      </p:pic>
      <p:pic>
        <p:nvPicPr>
          <p:cNvPr id="19" name="Picture 18"/>
          <p:cNvPicPr>
            <a:picLocks noChangeAspect="1"/>
          </p:cNvPicPr>
          <p:nvPr userDrawn="1"/>
        </p:nvPicPr>
        <p:blipFill>
          <a:blip r:embed="rId9"/>
          <a:stretch>
            <a:fillRect/>
          </a:stretch>
        </p:blipFill>
        <p:spPr>
          <a:xfrm>
            <a:off x="118720" y="6363035"/>
            <a:ext cx="1400289" cy="430858"/>
          </a:xfrm>
          <a:prstGeom prst="rect">
            <a:avLst/>
          </a:prstGeom>
        </p:spPr>
      </p:pic>
    </p:spTree>
    <p:extLst>
      <p:ext uri="{BB962C8B-B14F-4D97-AF65-F5344CB8AC3E}">
        <p14:creationId xmlns:p14="http://schemas.microsoft.com/office/powerpoint/2010/main" val="2594084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595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9358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0589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89392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7613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4551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33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6747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493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5532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1600" y="2228188"/>
            <a:ext cx="6172200" cy="377026"/>
          </a:xfrm>
        </p:spPr>
        <p:txBody>
          <a:bodyPr anchor="ctr"/>
          <a:lstStyle>
            <a:lvl1pPr algn="l">
              <a:defRPr sz="2800" b="0" cap="none" baseline="0">
                <a:solidFill>
                  <a:srgbClr val="055C91"/>
                </a:solidFill>
              </a:defRPr>
            </a:lvl1pPr>
          </a:lstStyle>
          <a:p>
            <a:r>
              <a:rPr lang="en-US" dirty="0"/>
              <a:t>Click to edit Master title style</a:t>
            </a:r>
          </a:p>
        </p:txBody>
      </p:sp>
      <p:sp>
        <p:nvSpPr>
          <p:cNvPr id="3" name="Text Placeholder 2"/>
          <p:cNvSpPr>
            <a:spLocks noGrp="1"/>
          </p:cNvSpPr>
          <p:nvPr>
            <p:ph type="body" idx="1"/>
          </p:nvPr>
        </p:nvSpPr>
        <p:spPr>
          <a:xfrm>
            <a:off x="2641600" y="2942670"/>
            <a:ext cx="6172200" cy="265457"/>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4" name="Picture 3" descr="Audi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707" y="361953"/>
            <a:ext cx="1840495" cy="1940983"/>
          </a:xfrm>
          <a:prstGeom prst="rect">
            <a:avLst/>
          </a:prstGeom>
        </p:spPr>
      </p:pic>
      <p:pic>
        <p:nvPicPr>
          <p:cNvPr id="11" name="Picture 10" descr="Swirl_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userDrawn="1"/>
        </p:nvPicPr>
        <p:blipFill rotWithShape="1">
          <a:blip r:embed="rId5" cstate="print">
            <a:extLst>
              <a:ext uri="{28A0092B-C50C-407E-A947-70E740481C1C}">
                <a14:useLocalDpi xmlns:a14="http://schemas.microsoft.com/office/drawing/2010/main" val="0"/>
              </a:ext>
            </a:extLst>
          </a:blip>
          <a:srcRect l="4669" t="13753" r="6579" b="12460"/>
          <a:stretch/>
        </p:blipFill>
        <p:spPr>
          <a:xfrm>
            <a:off x="879649" y="2604920"/>
            <a:ext cx="1101550" cy="1221097"/>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userDrawn="1"/>
        </p:nvPicPr>
        <p:blipFill rotWithShape="1">
          <a:blip r:embed="rId7" cstate="print">
            <a:extLst>
              <a:ext uri="{28A0092B-C50C-407E-A947-70E740481C1C}">
                <a14:useLocalDpi xmlns:a14="http://schemas.microsoft.com/office/drawing/2010/main" val="0"/>
              </a:ext>
            </a:extLst>
          </a:blip>
          <a:srcRect l="24476" r="23794"/>
          <a:stretch/>
        </p:blipFill>
        <p:spPr>
          <a:xfrm>
            <a:off x="737542" y="4804753"/>
            <a:ext cx="252342" cy="650393"/>
          </a:xfrm>
          <a:prstGeom prst="rect">
            <a:avLst/>
          </a:prstGeom>
        </p:spPr>
      </p:pic>
      <p:pic>
        <p:nvPicPr>
          <p:cNvPr id="13" name="Picture 12" descr="Rules_Single_A.png"/>
          <p:cNvPicPr>
            <a:picLocks noChangeAspect="1"/>
          </p:cNvPicPr>
          <p:nvPr userDrawn="1"/>
        </p:nvPicPr>
        <p:blipFill rotWithShape="1">
          <a:blip r:embed="rId8" cstate="print">
            <a:extLst>
              <a:ext uri="{28A0092B-C50C-407E-A947-70E740481C1C}">
                <a14:useLocalDpi xmlns:a14="http://schemas.microsoft.com/office/drawing/2010/main" val="0"/>
              </a:ext>
            </a:extLst>
          </a:blip>
          <a:srcRect l="25529" t="2" r="-8081" b="-56075"/>
          <a:stretch/>
        </p:blipFill>
        <p:spPr>
          <a:xfrm>
            <a:off x="1597683" y="6487629"/>
            <a:ext cx="7165318" cy="141771"/>
          </a:xfrm>
          <a:prstGeom prst="rect">
            <a:avLst/>
          </a:prstGeom>
        </p:spPr>
      </p:pic>
      <p:pic>
        <p:nvPicPr>
          <p:cNvPr id="18" name="Picture 17"/>
          <p:cNvPicPr>
            <a:picLocks noChangeAspect="1"/>
          </p:cNvPicPr>
          <p:nvPr userDrawn="1"/>
        </p:nvPicPr>
        <p:blipFill>
          <a:blip r:embed="rId9"/>
          <a:stretch>
            <a:fillRect/>
          </a:stretch>
        </p:blipFill>
        <p:spPr>
          <a:xfrm>
            <a:off x="118720" y="6363035"/>
            <a:ext cx="1400289" cy="430858"/>
          </a:xfrm>
          <a:prstGeom prst="rect">
            <a:avLst/>
          </a:prstGeom>
        </p:spPr>
      </p:pic>
      <p:sp>
        <p:nvSpPr>
          <p:cNvPr id="17" name="Footer Placeholder 2"/>
          <p:cNvSpPr txBox="1">
            <a:spLocks/>
          </p:cNvSpPr>
          <p:nvPr userDrawn="1"/>
        </p:nvSpPr>
        <p:spPr>
          <a:xfrm>
            <a:off x="1447801" y="6597087"/>
            <a:ext cx="5410200" cy="244535"/>
          </a:xfrm>
          <a:prstGeom prst="rect">
            <a:avLst/>
          </a:prstGeom>
        </p:spPr>
        <p:txBody>
          <a:bodyPr vert="horz" lIns="91440" tIns="45720" rIns="91440" bIns="45720" rtlCol="0" anchor="ctr"/>
          <a:lstStyle>
            <a:defPPr>
              <a:defRPr lang="en-US"/>
            </a:defPPr>
            <a:lvl1pPr algn="ctr" rtl="0" fontAlgn="base">
              <a:spcBef>
                <a:spcPct val="0"/>
              </a:spcBef>
              <a:spcAft>
                <a:spcPct val="0"/>
              </a:spcAft>
              <a:defRPr sz="6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dirty="0" smtClean="0"/>
              <a:t>© 2018 Cengage May not be copied, scanned, or duplicated, in whole or in part, except for use as permitted in a license </a:t>
            </a:r>
            <a:br>
              <a:rPr lang="en-US" dirty="0" smtClean="0"/>
            </a:br>
            <a:r>
              <a:rPr lang="en-US" dirty="0" smtClean="0"/>
              <a:t>distributed with a certain</a:t>
            </a:r>
            <a:r>
              <a:rPr lang="en-US" baseline="0" dirty="0" smtClean="0"/>
              <a:t> </a:t>
            </a:r>
            <a:r>
              <a:rPr lang="en-US" dirty="0" smtClean="0"/>
              <a:t>product or service or otherwise on a password-protected website for classroom use</a:t>
            </a:r>
            <a:endParaRPr lang="en-US" dirty="0"/>
          </a:p>
        </p:txBody>
      </p:sp>
    </p:spTree>
    <p:extLst>
      <p:ext uri="{BB962C8B-B14F-4D97-AF65-F5344CB8AC3E}">
        <p14:creationId xmlns:p14="http://schemas.microsoft.com/office/powerpoint/2010/main" val="27067353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7772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7147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8225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654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4169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1625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9383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6322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4271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406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642202"/>
          </a:xfrm>
        </p:spPr>
        <p:txBody>
          <a:bodyPr/>
          <a:lstStyle>
            <a:lvl1pPr marL="171450" indent="-171450">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762000" y="371249"/>
            <a:ext cx="8026400" cy="366254"/>
          </a:xfrm>
        </p:spPr>
        <p:txBody>
          <a:bodyPr/>
          <a:lstStyle>
            <a:lvl1pPr>
              <a:defRPr sz="2800"/>
            </a:lvl1pPr>
          </a:lstStyle>
          <a:p>
            <a:r>
              <a:rPr lang="en-US" dirty="0"/>
              <a:t>Click to edit Master title style</a:t>
            </a:r>
          </a:p>
        </p:txBody>
      </p:sp>
      <p:pic>
        <p:nvPicPr>
          <p:cNvPr id="7" name="Picture 6" descr="Rules_Single_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3"/>
            <a:ext cx="628992" cy="697255"/>
          </a:xfrm>
          <a:prstGeom prst="rect">
            <a:avLst/>
          </a:prstGeom>
        </p:spPr>
      </p:pic>
      <p:pic>
        <p:nvPicPr>
          <p:cNvPr id="18" name="Picture 17" descr="Rules_Single_A.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25529" t="2" r="-8081" b="-56075"/>
          <a:stretch/>
        </p:blipFill>
        <p:spPr>
          <a:xfrm>
            <a:off x="1597683" y="6487629"/>
            <a:ext cx="7165318" cy="141771"/>
          </a:xfrm>
          <a:prstGeom prst="rect">
            <a:avLst/>
          </a:prstGeom>
        </p:spPr>
      </p:pic>
      <p:pic>
        <p:nvPicPr>
          <p:cNvPr id="9" name="Picture 8"/>
          <p:cNvPicPr>
            <a:picLocks noChangeAspect="1"/>
          </p:cNvPicPr>
          <p:nvPr userDrawn="1"/>
        </p:nvPicPr>
        <p:blipFill>
          <a:blip r:embed="rId5"/>
          <a:stretch>
            <a:fillRect/>
          </a:stretch>
        </p:blipFill>
        <p:spPr>
          <a:xfrm>
            <a:off x="118720" y="6363035"/>
            <a:ext cx="1400289" cy="430858"/>
          </a:xfrm>
          <a:prstGeom prst="rect">
            <a:avLst/>
          </a:prstGeom>
        </p:spPr>
      </p:pic>
    </p:spTree>
    <p:extLst>
      <p:ext uri="{BB962C8B-B14F-4D97-AF65-F5344CB8AC3E}">
        <p14:creationId xmlns:p14="http://schemas.microsoft.com/office/powerpoint/2010/main" val="4024610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85323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84735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1793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21004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62125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43577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99313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29130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4815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6142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406258"/>
            <a:ext cx="8026400" cy="296235"/>
          </a:xfrm>
        </p:spPr>
        <p:txBody>
          <a:bodyPr/>
          <a:lstStyle/>
          <a:p>
            <a:r>
              <a:rPr lang="en-US" dirty="0"/>
              <a:t>Click to edit Master title style</a:t>
            </a:r>
          </a:p>
        </p:txBody>
      </p:sp>
      <p:pic>
        <p:nvPicPr>
          <p:cNvPr id="8" name="Picture 7" descr="Rules_Single_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3"/>
            <a:ext cx="628992" cy="697255"/>
          </a:xfrm>
          <a:prstGeom prst="rect">
            <a:avLst/>
          </a:prstGeom>
        </p:spPr>
      </p:pic>
      <p:pic>
        <p:nvPicPr>
          <p:cNvPr id="10" name="Picture 9" descr="Rules_Single_A.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25529" t="2" r="-8081" b="-56075"/>
          <a:stretch/>
        </p:blipFill>
        <p:spPr>
          <a:xfrm>
            <a:off x="1597683" y="6487629"/>
            <a:ext cx="7165318" cy="141771"/>
          </a:xfrm>
          <a:prstGeom prst="rect">
            <a:avLst/>
          </a:prstGeom>
        </p:spPr>
      </p:pic>
      <p:pic>
        <p:nvPicPr>
          <p:cNvPr id="11" name="Picture 10"/>
          <p:cNvPicPr>
            <a:picLocks noChangeAspect="1"/>
          </p:cNvPicPr>
          <p:nvPr userDrawn="1"/>
        </p:nvPicPr>
        <p:blipFill>
          <a:blip r:embed="rId5"/>
          <a:stretch>
            <a:fillRect/>
          </a:stretch>
        </p:blipFill>
        <p:spPr>
          <a:xfrm>
            <a:off x="118720" y="6363035"/>
            <a:ext cx="1400289" cy="430858"/>
          </a:xfrm>
          <a:prstGeom prst="rect">
            <a:avLst/>
          </a:prstGeom>
        </p:spPr>
      </p:pic>
    </p:spTree>
    <p:extLst>
      <p:ext uri="{BB962C8B-B14F-4D97-AF65-F5344CB8AC3E}">
        <p14:creationId xmlns:p14="http://schemas.microsoft.com/office/powerpoint/2010/main" val="13363938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7638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01453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16668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46691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41891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52284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39278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31971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8750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1068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18720" y="6363035"/>
            <a:ext cx="1400289" cy="430858"/>
          </a:xfrm>
          <a:prstGeom prst="rect">
            <a:avLst/>
          </a:prstGeom>
        </p:spPr>
      </p:pic>
      <p:pic>
        <p:nvPicPr>
          <p:cNvPr id="7" name="Picture 6" descr="Rules_Single_A.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5529" t="2" r="-8081" b="-56075"/>
          <a:stretch/>
        </p:blipFill>
        <p:spPr>
          <a:xfrm>
            <a:off x="1597683" y="6487629"/>
            <a:ext cx="7165318" cy="141771"/>
          </a:xfrm>
          <a:prstGeom prst="rect">
            <a:avLst/>
          </a:prstGeom>
        </p:spPr>
      </p:pic>
    </p:spTree>
    <p:extLst>
      <p:ext uri="{BB962C8B-B14F-4D97-AF65-F5344CB8AC3E}">
        <p14:creationId xmlns:p14="http://schemas.microsoft.com/office/powerpoint/2010/main" val="36470330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26142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25648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64885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02325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32426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14240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21643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63342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116079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1735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15359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15999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11198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35ACD77-6CE1-4D68-A32D-ED77FA246E4D}" type="slidenum">
              <a:rPr lang="en-US" smtClean="0"/>
              <a:t>‹#›</a:t>
            </a:fld>
            <a:endParaRPr lang="en-US" dirty="0"/>
          </a:p>
        </p:txBody>
      </p:sp>
      <p:sp>
        <p:nvSpPr>
          <p:cNvPr id="8" name="Footer Placeholder 4"/>
          <p:cNvSpPr>
            <a:spLocks noGrp="1"/>
          </p:cNvSpPr>
          <p:nvPr>
            <p:ph type="ftr" sz="quarter" idx="3"/>
          </p:nvPr>
        </p:nvSpPr>
        <p:spPr>
          <a:xfrm>
            <a:off x="457200" y="6356351"/>
            <a:ext cx="5562600" cy="349250"/>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defRPr/>
            </a:pPr>
            <a:endParaRPr lang="en-US" dirty="0"/>
          </a:p>
        </p:txBody>
      </p:sp>
    </p:spTree>
    <p:extLst>
      <p:ext uri="{BB962C8B-B14F-4D97-AF65-F5344CB8AC3E}">
        <p14:creationId xmlns:p14="http://schemas.microsoft.com/office/powerpoint/2010/main" val="192062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21901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1840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72433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2"/>
          <p:cNvSpPr txBox="1">
            <a:spLocks/>
          </p:cNvSpPr>
          <p:nvPr userDrawn="1"/>
        </p:nvSpPr>
        <p:spPr>
          <a:xfrm>
            <a:off x="1447801" y="6597087"/>
            <a:ext cx="5410200" cy="244535"/>
          </a:xfrm>
          <a:prstGeom prst="rect">
            <a:avLst/>
          </a:prstGeom>
        </p:spPr>
        <p:txBody>
          <a:bodyPr vert="horz" lIns="91440" tIns="45720" rIns="91440" bIns="45720" rtlCol="0" anchor="ctr"/>
          <a:lstStyle>
            <a:defPPr>
              <a:defRPr lang="en-US"/>
            </a:defPPr>
            <a:lvl1pPr algn="ctr" rtl="0" fontAlgn="base">
              <a:spcBef>
                <a:spcPct val="0"/>
              </a:spcBef>
              <a:spcAft>
                <a:spcPct val="0"/>
              </a:spcAft>
              <a:defRPr sz="6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dirty="0" smtClean="0"/>
              <a:t>© 2018 Cengage May not be copied, scanned, or duplicated, in whole or in part, except for use as permitted in a license </a:t>
            </a:r>
            <a:br>
              <a:rPr lang="en-US" dirty="0" smtClean="0"/>
            </a:br>
            <a:r>
              <a:rPr lang="en-US" dirty="0" smtClean="0"/>
              <a:t>distributed with a certain</a:t>
            </a:r>
            <a:r>
              <a:rPr lang="en-US" baseline="0" dirty="0" smtClean="0"/>
              <a:t> </a:t>
            </a:r>
            <a:r>
              <a:rPr lang="en-US" dirty="0" smtClean="0"/>
              <a:t>product or service or otherwise on a password-protected website for classroom use</a:t>
            </a:r>
            <a:endParaRPr lang="en-US" dirty="0"/>
          </a:p>
        </p:txBody>
      </p:sp>
      <p:sp>
        <p:nvSpPr>
          <p:cNvPr id="3" name="Text Placeholder 2"/>
          <p:cNvSpPr>
            <a:spLocks noGrp="1"/>
          </p:cNvSpPr>
          <p:nvPr>
            <p:ph type="body" idx="1"/>
          </p:nvPr>
        </p:nvSpPr>
        <p:spPr>
          <a:xfrm>
            <a:off x="365125" y="1538818"/>
            <a:ext cx="8415338" cy="18281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txBox="1">
            <a:spLocks/>
          </p:cNvSpPr>
          <p:nvPr userDrawn="1"/>
        </p:nvSpPr>
        <p:spPr>
          <a:xfrm>
            <a:off x="8376166" y="6513743"/>
            <a:ext cx="312906" cy="215444"/>
          </a:xfrm>
          <a:prstGeom prst="rect">
            <a:avLst/>
          </a:prstGeom>
        </p:spPr>
        <p:txBody>
          <a:bodyPr vert="horz" wrap="none" lIns="91440" tIns="45720" rIns="91440" bIns="45720" rtlCol="0" anchor="ctr">
            <a:spAutoFit/>
          </a:bodyP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45776"/>
            <a:ext cx="8415338" cy="366254"/>
          </a:xfrm>
          <a:prstGeom prst="rect">
            <a:avLst/>
          </a:prstGeom>
        </p:spPr>
        <p:txBody>
          <a:bodyPr vert="horz" wrap="square" lIns="0" tIns="0" rIns="0" bIns="0" rtlCol="0" anchor="ctr">
            <a:spAutoFit/>
          </a:bodyPr>
          <a:lstStyle/>
          <a:p>
            <a:r>
              <a:rPr lang="en-US" dirty="0"/>
              <a:t>Click to edit Master title style</a:t>
            </a:r>
          </a:p>
        </p:txBody>
      </p:sp>
      <p:sp>
        <p:nvSpPr>
          <p:cNvPr id="5" name="TextBox 4"/>
          <p:cNvSpPr txBox="1"/>
          <p:nvPr userDrawn="1"/>
        </p:nvSpPr>
        <p:spPr>
          <a:xfrm>
            <a:off x="5257800" y="0"/>
            <a:ext cx="3836307" cy="246221"/>
          </a:xfrm>
          <a:prstGeom prst="rect">
            <a:avLst/>
          </a:prstGeom>
          <a:noFill/>
        </p:spPr>
        <p:txBody>
          <a:bodyPr wrap="none" rtlCol="0">
            <a:spAutoFit/>
          </a:bodyPr>
          <a:lstStyle/>
          <a:p>
            <a:r>
              <a:rPr lang="en-US" sz="1000" i="1" dirty="0" smtClean="0">
                <a:solidFill>
                  <a:schemeClr val="bg1">
                    <a:lumMod val="65000"/>
                  </a:schemeClr>
                </a:solidFill>
              </a:rPr>
              <a:t>Management of Information Security, 6</a:t>
            </a:r>
            <a:r>
              <a:rPr lang="en-US" sz="1000" i="1" baseline="30000" dirty="0" smtClean="0">
                <a:solidFill>
                  <a:schemeClr val="bg1">
                    <a:lumMod val="65000"/>
                  </a:schemeClr>
                </a:solidFill>
              </a:rPr>
              <a:t>th</a:t>
            </a:r>
            <a:r>
              <a:rPr lang="en-US" sz="1000" i="1" dirty="0" smtClean="0">
                <a:solidFill>
                  <a:schemeClr val="bg1">
                    <a:lumMod val="65000"/>
                  </a:schemeClr>
                </a:solidFill>
              </a:rPr>
              <a:t> ed. - Whitman &amp; Mattord</a:t>
            </a:r>
            <a:endParaRPr lang="en-US" sz="1000" i="1" dirty="0">
              <a:solidFill>
                <a:schemeClr val="bg1">
                  <a:lumMod val="65000"/>
                </a:schemeClr>
              </a:solidFill>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8" r:id="rId6"/>
    <p:sldLayoutId id="2147483759" r:id="rId7"/>
    <p:sldLayoutId id="2147483760" r:id="rId8"/>
    <p:sldLayoutId id="2147483761" r:id="rId9"/>
    <p:sldLayoutId id="2147483762"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801" r:id="rId47"/>
    <p:sldLayoutId id="2147483802" r:id="rId48"/>
    <p:sldLayoutId id="2147483803" r:id="rId49"/>
    <p:sldLayoutId id="2147483804" r:id="rId50"/>
    <p:sldLayoutId id="2147483805" r:id="rId51"/>
    <p:sldLayoutId id="2147483806" r:id="rId52"/>
    <p:sldLayoutId id="2147483807" r:id="rId53"/>
    <p:sldLayoutId id="2147483808" r:id="rId54"/>
    <p:sldLayoutId id="2147483809" r:id="rId55"/>
    <p:sldLayoutId id="2147483810" r:id="rId56"/>
    <p:sldLayoutId id="2147483811" r:id="rId57"/>
    <p:sldLayoutId id="2147483812" r:id="rId58"/>
    <p:sldLayoutId id="2147483813" r:id="rId59"/>
    <p:sldLayoutId id="2147483814" r:id="rId60"/>
    <p:sldLayoutId id="2147483815" r:id="rId61"/>
    <p:sldLayoutId id="2147483816" r:id="rId62"/>
  </p:sldLayoutIdLst>
  <p:hf sldNum="0" hdr="0" ftr="0" dt="0"/>
  <p:txStyles>
    <p:titleStyle>
      <a:lvl1pPr algn="l" defTabSz="914400" rtl="0" eaLnBrk="1" latinLnBrk="0" hangingPunct="1">
        <a:lnSpc>
          <a:spcPct val="85000"/>
        </a:lnSpc>
        <a:spcBef>
          <a:spcPct val="0"/>
        </a:spcBef>
        <a:buNone/>
        <a:defRPr sz="2800" b="1" kern="1200">
          <a:solidFill>
            <a:schemeClr val="accent2"/>
          </a:solidFill>
          <a:latin typeface="+mj-lt"/>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8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24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8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9600" y="685800"/>
            <a:ext cx="7848600" cy="4495800"/>
          </a:xfrm>
          <a:prstGeom prst="roundRect">
            <a:avLst>
              <a:gd name="adj" fmla="val 10936"/>
            </a:avLst>
          </a:prstGeom>
        </p:spPr>
      </p:pic>
    </p:spTree>
    <p:extLst>
      <p:ext uri="{BB962C8B-B14F-4D97-AF65-F5344CB8AC3E}">
        <p14:creationId xmlns:p14="http://schemas.microsoft.com/office/powerpoint/2010/main" val="3331514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type="body" idx="1"/>
          </p:nvPr>
        </p:nvSpPr>
        <p:spPr>
          <a:xfrm>
            <a:off x="365125" y="1538818"/>
            <a:ext cx="8415338" cy="4401205"/>
          </a:xfrm>
        </p:spPr>
        <p:txBody>
          <a:bodyPr/>
          <a:lstStyle/>
          <a:p>
            <a:r>
              <a:rPr lang="en-US" dirty="0" smtClean="0"/>
              <a:t>It remains the CISO’s responsibility to see that information security functions are adequately performed somewhere within the organization</a:t>
            </a:r>
          </a:p>
          <a:p>
            <a:r>
              <a:rPr lang="en-US" dirty="0" smtClean="0"/>
              <a:t>The deployment of full-time security personnel depends on a number of factors, including sensitivity of the information to be protected, industry regulations, and general profitability</a:t>
            </a:r>
          </a:p>
          <a:p>
            <a:r>
              <a:rPr lang="en-US" dirty="0" smtClean="0"/>
              <a:t>The more money the company can dedicate to its personnel budget, the more likely it is to maintain a large information security staff</a:t>
            </a:r>
          </a:p>
        </p:txBody>
      </p:sp>
      <p:sp>
        <p:nvSpPr>
          <p:cNvPr id="11267" name="Rectangle 2"/>
          <p:cNvSpPr>
            <a:spLocks noGrp="1" noChangeArrowheads="1"/>
          </p:cNvSpPr>
          <p:nvPr>
            <p:ph type="title"/>
          </p:nvPr>
        </p:nvSpPr>
        <p:spPr/>
        <p:txBody>
          <a:bodyPr/>
          <a:lstStyle/>
          <a:p>
            <a:r>
              <a:rPr lang="en-US" dirty="0" smtClean="0"/>
              <a:t>Security in Large </a:t>
            </a:r>
            <a:r>
              <a:rPr lang="en-US" dirty="0"/>
              <a:t>Organizations </a:t>
            </a:r>
            <a:r>
              <a:rPr lang="en-US" dirty="0"/>
              <a:t>(Continued)</a:t>
            </a:r>
            <a:endParaRPr lang="en-US" dirty="0" smtClean="0"/>
          </a:p>
        </p:txBody>
      </p:sp>
    </p:spTree>
    <p:extLst>
      <p:ext uri="{BB962C8B-B14F-4D97-AF65-F5344CB8AC3E}">
        <p14:creationId xmlns:p14="http://schemas.microsoft.com/office/powerpoint/2010/main" val="16205860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lowchart shows InfoSec staffing in a very large organization. C I S O is divided into technical services, and, compliance. Technical services are further divided into vulnerability assessment, malware, and, technical consulting. Compliance is divided into risk assessment, and, risk management. Further, vulnerability assessment is divided into D M Z, infranet, and, clients and servers. Malware is further divided into client, and, server. Technical consulting is further divided into design, architecture, and, implementation. Text reads, 4 to 5 Full-time security managers, 10 to 15 Full-time security administrators or technicians, 5 to 10 Part-time security managers, 30 to 35 Full-time security administrators/ technicia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2053"/>
            <a:ext cx="7924800" cy="5920045"/>
          </a:xfrm>
          <a:prstGeom prst="rect">
            <a:avLst/>
          </a:prstGeom>
        </p:spPr>
      </p:pic>
    </p:spTree>
    <p:extLst>
      <p:ext uri="{BB962C8B-B14F-4D97-AF65-F5344CB8AC3E}">
        <p14:creationId xmlns:p14="http://schemas.microsoft.com/office/powerpoint/2010/main" val="1158149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5"/>
          <p:cNvSpPr>
            <a:spLocks noGrp="1" noChangeArrowheads="1"/>
          </p:cNvSpPr>
          <p:nvPr>
            <p:ph type="body" idx="1"/>
          </p:nvPr>
        </p:nvSpPr>
        <p:spPr>
          <a:xfrm>
            <a:off x="365125" y="1538818"/>
            <a:ext cx="8415338" cy="4810548"/>
          </a:xfrm>
        </p:spPr>
        <p:txBody>
          <a:bodyPr/>
          <a:lstStyle/>
          <a:p>
            <a:r>
              <a:rPr lang="en-US" dirty="0" smtClean="0"/>
              <a:t>Medium-sized organizations may still be large enough to implement the multi-tiered approach to security described for large organizations, though perhaps with fewer dedicated groups and more functions assigned to each group</a:t>
            </a:r>
          </a:p>
          <a:p>
            <a:r>
              <a:rPr lang="en-US" dirty="0" smtClean="0"/>
              <a:t>In a medium-sized organization, more of the functional areas are assigned to other departments within IT but outside the InfoSec department</a:t>
            </a:r>
          </a:p>
          <a:p>
            <a:r>
              <a:rPr lang="en-US" dirty="0" smtClean="0"/>
              <a:t>The medium-sized organization may only have one full-time security person, with perhaps three individuals with part-time InfoSec responsibilities</a:t>
            </a:r>
          </a:p>
        </p:txBody>
      </p:sp>
      <p:sp>
        <p:nvSpPr>
          <p:cNvPr id="14339" name="Rectangle 4"/>
          <p:cNvSpPr>
            <a:spLocks noGrp="1" noChangeArrowheads="1"/>
          </p:cNvSpPr>
          <p:nvPr>
            <p:ph type="title"/>
          </p:nvPr>
        </p:nvSpPr>
        <p:spPr/>
        <p:txBody>
          <a:bodyPr/>
          <a:lstStyle/>
          <a:p>
            <a:r>
              <a:rPr lang="en-US" dirty="0" smtClean="0"/>
              <a:t>Security in Medium-Sized Organizations</a:t>
            </a:r>
          </a:p>
        </p:txBody>
      </p:sp>
    </p:spTree>
    <p:extLst>
      <p:ext uri="{BB962C8B-B14F-4D97-AF65-F5344CB8AC3E}">
        <p14:creationId xmlns:p14="http://schemas.microsoft.com/office/powerpoint/2010/main" val="2245117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lowchart shows InfoSec staffing in a medium-sized organization. Security manager is divided into security administrator, and, security technician. Text reads, 1 Full-time manager and partial-support staff member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3375" y="1409700"/>
            <a:ext cx="6677250" cy="4038600"/>
          </a:xfrm>
          <a:prstGeom prst="rect">
            <a:avLst/>
          </a:prstGeom>
        </p:spPr>
      </p:pic>
    </p:spTree>
    <p:extLst>
      <p:ext uri="{BB962C8B-B14F-4D97-AF65-F5344CB8AC3E}">
        <p14:creationId xmlns:p14="http://schemas.microsoft.com/office/powerpoint/2010/main" val="14840692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5"/>
          <p:cNvSpPr>
            <a:spLocks noGrp="1" noChangeArrowheads="1"/>
          </p:cNvSpPr>
          <p:nvPr>
            <p:ph type="body" idx="1"/>
          </p:nvPr>
        </p:nvSpPr>
        <p:spPr>
          <a:xfrm>
            <a:off x="365125" y="1538818"/>
            <a:ext cx="8415338" cy="4810548"/>
          </a:xfrm>
        </p:spPr>
        <p:txBody>
          <a:bodyPr/>
          <a:lstStyle/>
          <a:p>
            <a:r>
              <a:rPr lang="en-US" dirty="0" smtClean="0"/>
              <a:t>In a small organization, InfoSec often becomes the responsibility of a jack-of-all-trades, a single security administrator with perhaps one or two assistants for managing the technical components</a:t>
            </a:r>
          </a:p>
          <a:p>
            <a:r>
              <a:rPr lang="en-US" dirty="0" smtClean="0"/>
              <a:t>It is not uncommon in smaller organizations to have the systems or network administrators perform these many roles</a:t>
            </a:r>
          </a:p>
          <a:p>
            <a:r>
              <a:rPr lang="en-US" dirty="0"/>
              <a:t>Because resources are often limited in smaller organizations, the </a:t>
            </a:r>
            <a:r>
              <a:rPr lang="en-US" dirty="0" smtClean="0"/>
              <a:t>security administrator </a:t>
            </a:r>
            <a:r>
              <a:rPr lang="en-US" dirty="0"/>
              <a:t>frequently turns to freeware or open source software to lower the </a:t>
            </a:r>
            <a:r>
              <a:rPr lang="en-US" dirty="0" smtClean="0"/>
              <a:t>costs of </a:t>
            </a:r>
            <a:r>
              <a:rPr lang="en-US" dirty="0"/>
              <a:t>assessing and implementing security</a:t>
            </a:r>
            <a:endParaRPr lang="en-US" dirty="0" smtClean="0"/>
          </a:p>
        </p:txBody>
      </p:sp>
      <p:sp>
        <p:nvSpPr>
          <p:cNvPr id="16387" name="Rectangle 4"/>
          <p:cNvSpPr>
            <a:spLocks noGrp="1" noChangeArrowheads="1"/>
          </p:cNvSpPr>
          <p:nvPr>
            <p:ph type="title"/>
          </p:nvPr>
        </p:nvSpPr>
        <p:spPr/>
        <p:txBody>
          <a:bodyPr/>
          <a:lstStyle/>
          <a:p>
            <a:r>
              <a:rPr lang="en-US" dirty="0" smtClean="0"/>
              <a:t>Security in Small Organizations</a:t>
            </a:r>
          </a:p>
        </p:txBody>
      </p:sp>
    </p:spTree>
    <p:extLst>
      <p:ext uri="{BB962C8B-B14F-4D97-AF65-F5344CB8AC3E}">
        <p14:creationId xmlns:p14="http://schemas.microsoft.com/office/powerpoint/2010/main" val="2766448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321183"/>
          </a:xfrm>
        </p:spPr>
        <p:txBody>
          <a:bodyPr/>
          <a:lstStyle/>
          <a:p>
            <a:r>
              <a:rPr lang="en-US" sz="2400" dirty="0" smtClean="0"/>
              <a:t>Some feel that small organizations, to their advantage, avoid some threats precisely because of their small size</a:t>
            </a:r>
          </a:p>
          <a:p>
            <a:r>
              <a:rPr lang="en-US" sz="2400" dirty="0" smtClean="0"/>
              <a:t>Threats from insiders are also less likely in an environment where every employee knows every other employee</a:t>
            </a:r>
          </a:p>
          <a:p>
            <a:r>
              <a:rPr lang="en-US" sz="2400" dirty="0" smtClean="0"/>
              <a:t>In general, the less anonymity an employee has, the less likely he or she feels able to get away with abuse or misuse of company assets</a:t>
            </a:r>
          </a:p>
          <a:p>
            <a:r>
              <a:rPr lang="en-US" sz="2400" dirty="0" smtClean="0"/>
              <a:t>Smaller organizations typically have either one individual who has full-time duties in InfoSec or, more likely, one individual who manages or conducts InfoSec duties in addition to those of other functional areas, most likely IT, possibly with one or two assistants</a:t>
            </a:r>
            <a:endParaRPr lang="en-US" sz="2400" dirty="0"/>
          </a:p>
        </p:txBody>
      </p:sp>
      <p:sp>
        <p:nvSpPr>
          <p:cNvPr id="2" name="Title 1"/>
          <p:cNvSpPr>
            <a:spLocks noGrp="1"/>
          </p:cNvSpPr>
          <p:nvPr>
            <p:ph type="title"/>
          </p:nvPr>
        </p:nvSpPr>
        <p:spPr/>
        <p:txBody>
          <a:bodyPr/>
          <a:lstStyle/>
          <a:p>
            <a:r>
              <a:rPr lang="en-US" dirty="0" smtClean="0"/>
              <a:t>Security in Small Organizations </a:t>
            </a:r>
            <a:r>
              <a:rPr lang="en-US" dirty="0"/>
              <a:t>(Continued)</a:t>
            </a:r>
            <a:endParaRPr lang="en-US" dirty="0"/>
          </a:p>
        </p:txBody>
      </p:sp>
    </p:spTree>
    <p:extLst>
      <p:ext uri="{BB962C8B-B14F-4D97-AF65-F5344CB8AC3E}">
        <p14:creationId xmlns:p14="http://schemas.microsoft.com/office/powerpoint/2010/main" val="3081040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lowchart shows InfoSec staffing in a smaller organization. Security manager is divided into security administrator, and, security technician. Text reads, 1 Full-time or part-time manager and part-time support staff member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600200"/>
            <a:ext cx="6233203" cy="3626342"/>
          </a:xfrm>
          <a:prstGeom prst="rect">
            <a:avLst/>
          </a:prstGeom>
        </p:spPr>
      </p:pic>
    </p:spTree>
    <p:extLst>
      <p:ext uri="{BB962C8B-B14F-4D97-AF65-F5344CB8AC3E}">
        <p14:creationId xmlns:p14="http://schemas.microsoft.com/office/powerpoint/2010/main" val="417738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41600" y="2050447"/>
            <a:ext cx="6172200" cy="732508"/>
          </a:xfrm>
        </p:spPr>
        <p:txBody>
          <a:bodyPr/>
          <a:lstStyle/>
          <a:p>
            <a:r>
              <a:rPr lang="en-US" dirty="0" smtClean="0"/>
              <a:t>Placing Information Security Within an Organization</a:t>
            </a:r>
            <a:endParaRPr lang="en-US" dirty="0"/>
          </a:p>
        </p:txBody>
      </p:sp>
      <p:sp>
        <p:nvSpPr>
          <p:cNvPr id="7" name="Text Placeholder 6"/>
          <p:cNvSpPr>
            <a:spLocks noGrp="1"/>
          </p:cNvSpPr>
          <p:nvPr>
            <p:ph type="body" idx="1"/>
          </p:nvPr>
        </p:nvSpPr>
        <p:spPr/>
        <p:txBody>
          <a:bodyPr/>
          <a:lstStyle/>
          <a:p>
            <a:r>
              <a:rPr lang="en-US" dirty="0" smtClean="0"/>
              <a:t>Chapter 05: Developing the Security Program</a:t>
            </a:r>
            <a:endParaRPr lang="en-US" dirty="0"/>
          </a:p>
        </p:txBody>
      </p:sp>
    </p:spTree>
    <p:extLst>
      <p:ext uri="{BB962C8B-B14F-4D97-AF65-F5344CB8AC3E}">
        <p14:creationId xmlns:p14="http://schemas.microsoft.com/office/powerpoint/2010/main" val="4143333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7"/>
          <p:cNvSpPr>
            <a:spLocks noGrp="1" noChangeArrowheads="1"/>
          </p:cNvSpPr>
          <p:nvPr>
            <p:ph type="body" idx="1"/>
          </p:nvPr>
        </p:nvSpPr>
        <p:spPr>
          <a:xfrm>
            <a:off x="365125" y="1538818"/>
            <a:ext cx="8415338" cy="3970318"/>
          </a:xfrm>
        </p:spPr>
        <p:txBody>
          <a:bodyPr/>
          <a:lstStyle/>
          <a:p>
            <a:r>
              <a:rPr lang="en-US" sz="2400" dirty="0" smtClean="0"/>
              <a:t>In large organizations, InfoSec is often located within an IT division headed by the CISO, who reports directly to the CIO</a:t>
            </a:r>
          </a:p>
          <a:p>
            <a:r>
              <a:rPr lang="en-US" sz="2400" dirty="0" smtClean="0"/>
              <a:t>By its very nature, an InfoSec program is sometimes at odds with the goals and objectives of the IT department as a whole</a:t>
            </a:r>
          </a:p>
          <a:p>
            <a:r>
              <a:rPr lang="en-US" sz="2400" dirty="0" smtClean="0"/>
              <a:t>Because the goals and objectives of the CIO and the CISO may come in conflict, the current movement is to separate InfoSec from the IT division</a:t>
            </a:r>
          </a:p>
          <a:p>
            <a:r>
              <a:rPr lang="en-US" sz="2400" dirty="0" smtClean="0"/>
              <a:t>The challenge is to design a reporting structure for the InfoSec program that balances the competing needs of each of the communities of interest</a:t>
            </a:r>
          </a:p>
        </p:txBody>
      </p:sp>
      <p:sp>
        <p:nvSpPr>
          <p:cNvPr id="18435" name="Rectangle 6"/>
          <p:cNvSpPr>
            <a:spLocks noGrp="1" noChangeArrowheads="1"/>
          </p:cNvSpPr>
          <p:nvPr>
            <p:ph type="title"/>
          </p:nvPr>
        </p:nvSpPr>
        <p:spPr>
          <a:xfrm>
            <a:off x="762000" y="188122"/>
            <a:ext cx="8026400" cy="732508"/>
          </a:xfrm>
        </p:spPr>
        <p:txBody>
          <a:bodyPr/>
          <a:lstStyle/>
          <a:p>
            <a:r>
              <a:rPr lang="en-US" dirty="0" smtClean="0"/>
              <a:t>Placing Information Security Within an Organization</a:t>
            </a:r>
          </a:p>
        </p:txBody>
      </p:sp>
    </p:spTree>
    <p:extLst>
      <p:ext uri="{BB962C8B-B14F-4D97-AF65-F5344CB8AC3E}">
        <p14:creationId xmlns:p14="http://schemas.microsoft.com/office/powerpoint/2010/main" val="2436974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3"/>
          <p:cNvSpPr>
            <a:spLocks noChangeArrowheads="1"/>
          </p:cNvSpPr>
          <p:nvPr/>
        </p:nvSpPr>
        <p:spPr bwMode="auto">
          <a:xfrm>
            <a:off x="1776413" y="1558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dirty="0"/>
          </a:p>
        </p:txBody>
      </p:sp>
      <p:pic>
        <p:nvPicPr>
          <p:cNvPr id="2" name="Picture 1" descr="A flowchart shows InfoSec reporting to I T department. Board is divided into Audit committee and C E O. C E O is further divided into legal, marketing and sales, information technology, administration services, risk &amp; insurance, human resources, and, internal audit. Further, internal audit is divided into E D P audit, and, quality assurance. Human resources comprises of training. Risk and assurance comprises of business contingency planning. Administration services comprises of physical training. Marketing and sales comprises of public relations. Information technology is further divided into help desk, computer and network operations, systems development, records management, database administration and data warehousing, telecommunications, internet commerce, systems and network administration, and, information security. Information security is further divided into systems development, consulting on security, computer emergency response, systems contingency planning, and, Information security management committee. Text reads, Departments not related to Information Security have been omitted from diagram for clarit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478911"/>
            <a:ext cx="7696200" cy="5729979"/>
          </a:xfrm>
          <a:prstGeom prst="rect">
            <a:avLst/>
          </a:prstGeom>
        </p:spPr>
      </p:pic>
    </p:spTree>
    <p:extLst>
      <p:ext uri="{BB962C8B-B14F-4D97-AF65-F5344CB8AC3E}">
        <p14:creationId xmlns:p14="http://schemas.microsoft.com/office/powerpoint/2010/main" val="2548616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7"/>
          <p:cNvSpPr>
            <a:spLocks noGrp="1" noChangeArrowheads="1"/>
          </p:cNvSpPr>
          <p:nvPr>
            <p:ph type="body" idx="1"/>
          </p:nvPr>
        </p:nvSpPr>
        <p:spPr>
          <a:xfrm>
            <a:off x="365125" y="1538818"/>
            <a:ext cx="8415338" cy="4028795"/>
          </a:xfrm>
        </p:spPr>
        <p:txBody>
          <a:bodyPr/>
          <a:lstStyle/>
          <a:p>
            <a:r>
              <a:rPr lang="en-US" sz="2400" dirty="0" smtClean="0"/>
              <a:t>Upon completion of this material, you should be able to:</a:t>
            </a:r>
          </a:p>
          <a:p>
            <a:pPr lvl="1"/>
            <a:r>
              <a:rPr lang="en-US" sz="2000" dirty="0"/>
              <a:t>List and describe the functional components of an </a:t>
            </a:r>
            <a:r>
              <a:rPr lang="en-US" sz="2000" dirty="0" smtClean="0"/>
              <a:t>information security </a:t>
            </a:r>
            <a:r>
              <a:rPr lang="en-US" sz="2000" dirty="0"/>
              <a:t>program</a:t>
            </a:r>
          </a:p>
          <a:p>
            <a:pPr lvl="1"/>
            <a:r>
              <a:rPr lang="en-US" sz="2000" dirty="0"/>
              <a:t>Discuss how to plan and staff an organization’s information </a:t>
            </a:r>
            <a:r>
              <a:rPr lang="en-US" sz="2000" dirty="0" smtClean="0"/>
              <a:t>security program </a:t>
            </a:r>
            <a:r>
              <a:rPr lang="en-US" sz="2000" dirty="0"/>
              <a:t>based on its size</a:t>
            </a:r>
          </a:p>
          <a:p>
            <a:pPr lvl="1"/>
            <a:r>
              <a:rPr lang="en-US" sz="2000" dirty="0"/>
              <a:t>Explain the internal and external factors that influence the </a:t>
            </a:r>
            <a:r>
              <a:rPr lang="en-US" sz="2000" dirty="0" smtClean="0"/>
              <a:t>activities and </a:t>
            </a:r>
            <a:r>
              <a:rPr lang="en-US" sz="2000" dirty="0"/>
              <a:t>organization of an information security program</a:t>
            </a:r>
          </a:p>
          <a:p>
            <a:pPr lvl="1"/>
            <a:r>
              <a:rPr lang="en-US" sz="2000" dirty="0"/>
              <a:t>List and describe the typical job titles and functions performed in </a:t>
            </a:r>
            <a:r>
              <a:rPr lang="en-US" sz="2000" dirty="0" smtClean="0"/>
              <a:t>the information </a:t>
            </a:r>
            <a:r>
              <a:rPr lang="en-US" sz="2000" dirty="0"/>
              <a:t>security program</a:t>
            </a:r>
          </a:p>
          <a:p>
            <a:pPr lvl="1"/>
            <a:r>
              <a:rPr lang="en-US" sz="2000" dirty="0"/>
              <a:t>Discuss the components of a security education, training, </a:t>
            </a:r>
            <a:r>
              <a:rPr lang="en-US" sz="2000" dirty="0" smtClean="0"/>
              <a:t>and awareness </a:t>
            </a:r>
            <a:r>
              <a:rPr lang="en-US" sz="2000" dirty="0"/>
              <a:t>program and explain how organizations create and </a:t>
            </a:r>
            <a:r>
              <a:rPr lang="en-US" sz="2000" dirty="0" smtClean="0"/>
              <a:t>manage these </a:t>
            </a:r>
            <a:r>
              <a:rPr lang="en-US" sz="2000" dirty="0"/>
              <a:t>programs</a:t>
            </a:r>
          </a:p>
          <a:p>
            <a:pPr lvl="1"/>
            <a:r>
              <a:rPr lang="en-US" sz="2000" dirty="0"/>
              <a:t>Discuss the role of project management in information security</a:t>
            </a:r>
            <a:endParaRPr lang="en-US" sz="2000" dirty="0" smtClean="0"/>
          </a:p>
        </p:txBody>
      </p:sp>
      <p:sp>
        <p:nvSpPr>
          <p:cNvPr id="4099" name="Rectangle 6"/>
          <p:cNvSpPr>
            <a:spLocks noGrp="1" noChangeArrowheads="1"/>
          </p:cNvSpPr>
          <p:nvPr>
            <p:ph type="title"/>
          </p:nvPr>
        </p:nvSpPr>
        <p:spPr/>
        <p:txBody>
          <a:bodyPr/>
          <a:lstStyle/>
          <a:p>
            <a:r>
              <a:rPr lang="en-US" dirty="0" smtClean="0"/>
              <a:t>Learning Objectives</a:t>
            </a:r>
          </a:p>
        </p:txBody>
      </p:sp>
    </p:spTree>
    <p:extLst>
      <p:ext uri="{BB962C8B-B14F-4D97-AF65-F5344CB8AC3E}">
        <p14:creationId xmlns:p14="http://schemas.microsoft.com/office/powerpoint/2010/main" val="18042685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4"/>
          <p:cNvSpPr>
            <a:spLocks noChangeArrowheads="1"/>
          </p:cNvSpPr>
          <p:nvPr/>
        </p:nvSpPr>
        <p:spPr bwMode="auto">
          <a:xfrm>
            <a:off x="1776413" y="1558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dirty="0"/>
          </a:p>
        </p:txBody>
      </p:sp>
      <p:sp>
        <p:nvSpPr>
          <p:cNvPr id="20486" name="Rectangle 6"/>
          <p:cNvSpPr>
            <a:spLocks noChangeArrowheads="1"/>
          </p:cNvSpPr>
          <p:nvPr/>
        </p:nvSpPr>
        <p:spPr bwMode="auto">
          <a:xfrm>
            <a:off x="1776413" y="1497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dirty="0"/>
          </a:p>
        </p:txBody>
      </p:sp>
      <p:pic>
        <p:nvPicPr>
          <p:cNvPr id="2" name="Picture 1" descr="A flowchart shows InfoSec reporting to broadly defined security department. Board is divided into Audit committee, and, C E O. C E O is further divided into legal, marketing and sales, information technology, administration services, accounting and finance, and, internal audit. Marketing and sales complies of public relations. Further, internal audit is divided into E D P audit, and, quality assurance. Accounting and Finance complies of Risk and Insurance which comprises of Business Contingency Planning). Information technology is divided into help desk, computer and network operations, systems development, records management, database administration and data warehousing, telecommunications, and, internal commerce. Administration services is further divided into human resources and security. Security is further divided into information security, personal security and safety, physical security, and, information security management committee. Information security is further divided into systems development, consulting on security, computer emergency response, and, systems contingency planning. Text reads, Departments not related to Information Security have been omitted from diagram for clarity.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0" y="258349"/>
            <a:ext cx="7391400" cy="6151063"/>
          </a:xfrm>
          <a:prstGeom prst="rect">
            <a:avLst/>
          </a:prstGeom>
        </p:spPr>
      </p:pic>
    </p:spTree>
    <p:extLst>
      <p:ext uri="{BB962C8B-B14F-4D97-AF65-F5344CB8AC3E}">
        <p14:creationId xmlns:p14="http://schemas.microsoft.com/office/powerpoint/2010/main" val="29378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4"/>
          <p:cNvSpPr>
            <a:spLocks noChangeArrowheads="1"/>
          </p:cNvSpPr>
          <p:nvPr/>
        </p:nvSpPr>
        <p:spPr bwMode="auto">
          <a:xfrm>
            <a:off x="1776413" y="1558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dirty="0"/>
          </a:p>
        </p:txBody>
      </p:sp>
      <p:sp>
        <p:nvSpPr>
          <p:cNvPr id="21511" name="Rectangle 6"/>
          <p:cNvSpPr>
            <a:spLocks noChangeArrowheads="1"/>
          </p:cNvSpPr>
          <p:nvPr/>
        </p:nvSpPr>
        <p:spPr bwMode="auto">
          <a:xfrm>
            <a:off x="1776413" y="1497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dirty="0"/>
          </a:p>
        </p:txBody>
      </p:sp>
      <p:pic>
        <p:nvPicPr>
          <p:cNvPr id="2" name="Picture 1" descr="A flowchart shows InfoSec reporting to administrative services department. Board is divided into Audit committee, Information security management committee, and, C E O. C E O is further divided into legal, marketing and sales, information technology, administration services, strategic planning, and, internal audit. Further, internal audit is divided into E D P audit, and, quality assurance. Strategic planning is further divided into risk and insurance, and, business contingency planning. Legal complies of physical security. Marketing and sales comprises of public relations. Administration services is divided into physical security, human resources, personal security and safety, and, information security. Information security is connected to information management security committee. Information security is further divided into systems development, consulting on security, computer emergency response, and, systems contingency planning. Information technology is divided into help desk, computer and network operations, systems development, records management, database administration and data warehousing, telecommunications, systems and network administration, and, internet commerce. Text reads, Departments not related to Information Security have been omitted from diagram for clarit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00" y="228600"/>
            <a:ext cx="7696200" cy="6160128"/>
          </a:xfrm>
          <a:prstGeom prst="rect">
            <a:avLst/>
          </a:prstGeom>
        </p:spPr>
      </p:pic>
    </p:spTree>
    <p:extLst>
      <p:ext uri="{BB962C8B-B14F-4D97-AF65-F5344CB8AC3E}">
        <p14:creationId xmlns:p14="http://schemas.microsoft.com/office/powerpoint/2010/main" val="31845362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4"/>
          <p:cNvSpPr>
            <a:spLocks noChangeArrowheads="1"/>
          </p:cNvSpPr>
          <p:nvPr/>
        </p:nvSpPr>
        <p:spPr bwMode="auto">
          <a:xfrm>
            <a:off x="1776413" y="1558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dirty="0"/>
          </a:p>
        </p:txBody>
      </p:sp>
      <p:sp>
        <p:nvSpPr>
          <p:cNvPr id="22535" name="Rectangle 6"/>
          <p:cNvSpPr>
            <a:spLocks noChangeArrowheads="1"/>
          </p:cNvSpPr>
          <p:nvPr/>
        </p:nvSpPr>
        <p:spPr bwMode="auto">
          <a:xfrm>
            <a:off x="0" y="1905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dirty="0"/>
          </a:p>
        </p:txBody>
      </p:sp>
      <p:pic>
        <p:nvPicPr>
          <p:cNvPr id="2" name="Picture 1" descr="A flowchart of InfoSec reporting to insurance and risk management department. Board is divided into Audit committee, and, C E O. C E O is further divided into legal, marketing and sales, information technology, insurance risk and management, and, internal audit. Marketing &amp; sales comprises of public relations. Further, internal audit is divided into E D P audit, and, quality assurance.  Information technology is divided into help desk, computer and network operations, systems development, records management, database administration and data warehousing, telecommunications, systems and network administration, and, internet commerce. Insurance risk and management is divided into physical security, personal security and safety, and information security. Information security is further divided into systems development, consulting on security, computer emergency response, and, systems contingency planning. Information security is connected to information management security committe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00" y="269385"/>
            <a:ext cx="7696200" cy="6136943"/>
          </a:xfrm>
          <a:prstGeom prst="rect">
            <a:avLst/>
          </a:prstGeom>
        </p:spPr>
      </p:pic>
    </p:spTree>
    <p:extLst>
      <p:ext uri="{BB962C8B-B14F-4D97-AF65-F5344CB8AC3E}">
        <p14:creationId xmlns:p14="http://schemas.microsoft.com/office/powerpoint/2010/main" val="26317341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4"/>
          <p:cNvSpPr>
            <a:spLocks noChangeArrowheads="1"/>
          </p:cNvSpPr>
          <p:nvPr/>
        </p:nvSpPr>
        <p:spPr bwMode="auto">
          <a:xfrm>
            <a:off x="1776413" y="1558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dirty="0"/>
          </a:p>
        </p:txBody>
      </p:sp>
      <p:sp>
        <p:nvSpPr>
          <p:cNvPr id="23559" name="Rectangle 6"/>
          <p:cNvSpPr>
            <a:spLocks noChangeArrowheads="1"/>
          </p:cNvSpPr>
          <p:nvPr/>
        </p:nvSpPr>
        <p:spPr bwMode="auto">
          <a:xfrm>
            <a:off x="1776413" y="1558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dirty="0"/>
          </a:p>
        </p:txBody>
      </p:sp>
      <p:pic>
        <p:nvPicPr>
          <p:cNvPr id="2" name="Picture 1" descr="A flowchart shows InfoSec reporting to strategy and planning department. Board is divided into Audit committee, and, C E O. C E O is further divided into legal, marketing and sales, information technology, strategic and planning, human resources, facility management, and, internal audit. Marketing and sales comprises of public relations. Further, internal audit is divided into E D P audit, and, quality assurance.  Information technology is divided into help desk, computer and network operations, systems development, records management, database administration and data warehousing, telecommunications, systems and network administration, and, internet commerce. Facility management comprises of physical security. Human resources is divided into training, and, personal security and safety. Strategy and planning is further divided into strategic planning, risk and management, and information security, and, business contingency planning. Information security is further divided into computer emergency response, and, systems contingency planning. Information security is connected to information management security committee. Text reads, Departments not related to Information Security have been omitted from diagram for clarit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254434"/>
            <a:ext cx="7772400" cy="6109542"/>
          </a:xfrm>
          <a:prstGeom prst="rect">
            <a:avLst/>
          </a:prstGeom>
        </p:spPr>
      </p:pic>
    </p:spTree>
    <p:extLst>
      <p:ext uri="{BB962C8B-B14F-4D97-AF65-F5344CB8AC3E}">
        <p14:creationId xmlns:p14="http://schemas.microsoft.com/office/powerpoint/2010/main" val="2695184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body" idx="1"/>
          </p:nvPr>
        </p:nvSpPr>
        <p:spPr>
          <a:xfrm>
            <a:off x="365125" y="1538818"/>
            <a:ext cx="8415338" cy="3788729"/>
          </a:xfrm>
        </p:spPr>
        <p:txBody>
          <a:bodyPr/>
          <a:lstStyle/>
          <a:p>
            <a:pPr marL="0" indent="0">
              <a:buNone/>
            </a:pPr>
            <a:r>
              <a:rPr lang="en-US" dirty="0" smtClean="0"/>
              <a:t>Option 6: Legal Department</a:t>
            </a:r>
          </a:p>
          <a:p>
            <a:pPr marL="0" indent="0">
              <a:buNone/>
            </a:pPr>
            <a:r>
              <a:rPr lang="en-US" dirty="0" smtClean="0"/>
              <a:t>Option 7: Internal Audit Department</a:t>
            </a:r>
          </a:p>
          <a:p>
            <a:pPr marL="0" indent="0">
              <a:buNone/>
            </a:pPr>
            <a:r>
              <a:rPr lang="en-US" dirty="0" smtClean="0"/>
              <a:t>Option 8: Help Desk </a:t>
            </a:r>
          </a:p>
          <a:p>
            <a:pPr marL="0" indent="0">
              <a:buNone/>
            </a:pPr>
            <a:r>
              <a:rPr lang="en-US" dirty="0" smtClean="0"/>
              <a:t>Option 9: Accounting and Finance Department via IT </a:t>
            </a:r>
          </a:p>
          <a:p>
            <a:pPr marL="0" indent="0">
              <a:buNone/>
            </a:pPr>
            <a:r>
              <a:rPr lang="en-US" dirty="0" smtClean="0"/>
              <a:t>Option 10: Human Resources Department</a:t>
            </a:r>
          </a:p>
          <a:p>
            <a:pPr marL="0" indent="0">
              <a:buNone/>
            </a:pPr>
            <a:r>
              <a:rPr lang="en-US" dirty="0" smtClean="0"/>
              <a:t>Option 11: Facilities Management Department</a:t>
            </a:r>
          </a:p>
          <a:p>
            <a:pPr marL="0" indent="0">
              <a:buNone/>
            </a:pPr>
            <a:r>
              <a:rPr lang="en-US" dirty="0" smtClean="0"/>
              <a:t>Option 12: Operations Approach</a:t>
            </a:r>
          </a:p>
        </p:txBody>
      </p:sp>
      <p:sp>
        <p:nvSpPr>
          <p:cNvPr id="24579" name="Rectangle 6"/>
          <p:cNvSpPr>
            <a:spLocks noGrp="1" noChangeArrowheads="1"/>
          </p:cNvSpPr>
          <p:nvPr>
            <p:ph type="title"/>
          </p:nvPr>
        </p:nvSpPr>
        <p:spPr/>
        <p:txBody>
          <a:bodyPr/>
          <a:lstStyle/>
          <a:p>
            <a:r>
              <a:rPr lang="en-US" dirty="0" smtClean="0"/>
              <a:t>Other Options</a:t>
            </a:r>
          </a:p>
        </p:txBody>
      </p:sp>
    </p:spTree>
    <p:extLst>
      <p:ext uri="{BB962C8B-B14F-4D97-AF65-F5344CB8AC3E}">
        <p14:creationId xmlns:p14="http://schemas.microsoft.com/office/powerpoint/2010/main" val="755811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Components of the Security Program</a:t>
            </a:r>
            <a:endParaRPr lang="en-US" dirty="0"/>
          </a:p>
        </p:txBody>
      </p:sp>
      <p:sp>
        <p:nvSpPr>
          <p:cNvPr id="7" name="Text Placeholder 6"/>
          <p:cNvSpPr>
            <a:spLocks noGrp="1"/>
          </p:cNvSpPr>
          <p:nvPr>
            <p:ph type="body" idx="1"/>
          </p:nvPr>
        </p:nvSpPr>
        <p:spPr/>
        <p:txBody>
          <a:bodyPr/>
          <a:lstStyle/>
          <a:p>
            <a:r>
              <a:rPr lang="en-US" dirty="0" smtClean="0"/>
              <a:t>Chapter 05: Developing the Security Program</a:t>
            </a:r>
            <a:endParaRPr lang="en-US" dirty="0"/>
          </a:p>
        </p:txBody>
      </p:sp>
    </p:spTree>
    <p:extLst>
      <p:ext uri="{BB962C8B-B14F-4D97-AF65-F5344CB8AC3E}">
        <p14:creationId xmlns:p14="http://schemas.microsoft.com/office/powerpoint/2010/main" val="11848749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7"/>
          <p:cNvSpPr>
            <a:spLocks noGrp="1" noChangeArrowheads="1"/>
          </p:cNvSpPr>
          <p:nvPr>
            <p:ph type="body" idx="1"/>
          </p:nvPr>
        </p:nvSpPr>
        <p:spPr>
          <a:xfrm>
            <a:off x="365125" y="1538818"/>
            <a:ext cx="8415338" cy="3991862"/>
          </a:xfrm>
        </p:spPr>
        <p:txBody>
          <a:bodyPr/>
          <a:lstStyle/>
          <a:p>
            <a:r>
              <a:rPr lang="en-US" dirty="0" smtClean="0"/>
              <a:t>The information security needs of any organization are unique to its culture, size, and budget </a:t>
            </a:r>
          </a:p>
          <a:p>
            <a:r>
              <a:rPr lang="en-US" dirty="0" smtClean="0"/>
              <a:t>Determining the level at which the InfoSec program operates on depends on the organization’s strategic plan, and in particular on the plan’s vision and mission statements</a:t>
            </a:r>
          </a:p>
          <a:p>
            <a:r>
              <a:rPr lang="en-US" dirty="0" smtClean="0"/>
              <a:t>The CIO and CISO should use these two documents to formulate the mission statement for the information security program</a:t>
            </a:r>
          </a:p>
        </p:txBody>
      </p:sp>
      <p:sp>
        <p:nvSpPr>
          <p:cNvPr id="25603" name="Rectangle 6"/>
          <p:cNvSpPr>
            <a:spLocks noGrp="1" noChangeArrowheads="1"/>
          </p:cNvSpPr>
          <p:nvPr>
            <p:ph type="title"/>
          </p:nvPr>
        </p:nvSpPr>
        <p:spPr/>
        <p:txBody>
          <a:bodyPr/>
          <a:lstStyle/>
          <a:p>
            <a:r>
              <a:rPr lang="en-US" dirty="0" smtClean="0"/>
              <a:t>Components of the Security Program</a:t>
            </a:r>
          </a:p>
        </p:txBody>
      </p:sp>
    </p:spTree>
    <p:extLst>
      <p:ext uri="{BB962C8B-B14F-4D97-AF65-F5344CB8AC3E}">
        <p14:creationId xmlns:p14="http://schemas.microsoft.com/office/powerpoint/2010/main" val="3659998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table provides Elements of a Security Program. The table has 2 columns and 14 rows. The column headings are as follows from left to right: Primary element, Components. The row entries are as follows. Row 1. Primary Element, Policy. Components, Program policy, issue-specific policy, system-specific policy. Row 2. Primary Element, Program management. Components, Central security program, system-level program. Row 3, Primary Element, Risk management. Components, Risk assessment, risk mitigation, uncertainty analysis. Row 4. Primary Element, Life-cycle planning. Components, Security plan, initiation phase, development or acquisition phase, implementation phase, operation or maintenance phase. Row 5. Primary Element, Personnel or user issues. Components, Staffing, user administration. Row 6. Primary Element, Preparing for contingencies and disasters. Components, Business plan, identify resources, develop scenarios, develop strategies, test and revise plan. Row 7. Primary Element, Computer security incident handling. Components, Incident detection, reaction, recovery, follow-up. Row 8. Primary Element, Awareness and training. Components, S E T A plans, awareness projects, policy and procedure training. Row 9. Primary Element, Security considerations in computer support and operations. Components, help desk integration, defending against social engineering, improving system administration. Row 10. Primary Element, Physical and environmental security. Components, Guards, gates, locks and keys, alarms. Row 11. Primary Element, Identification and authentication. Components, Identification, authentication, passwords, advanced authentication. Row 12. Primary Element, Logical access control. Components, Access criteria, access control mechanisms. Row 13. Primary Element. Audit trails. Components, System logs, log review processes, log consolidation and management. Row 14. Primary Element, Cryptography. Components, T K I, V P N, key management, key recovery.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900" y="268701"/>
            <a:ext cx="6934200" cy="6118877"/>
          </a:xfrm>
          <a:prstGeom prst="rect">
            <a:avLst/>
          </a:prstGeom>
        </p:spPr>
      </p:pic>
    </p:spTree>
    <p:extLst>
      <p:ext uri="{BB962C8B-B14F-4D97-AF65-F5344CB8AC3E}">
        <p14:creationId xmlns:p14="http://schemas.microsoft.com/office/powerpoint/2010/main" val="32948809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Staffing the Security Function</a:t>
            </a:r>
            <a:endParaRPr lang="en-US" dirty="0"/>
          </a:p>
        </p:txBody>
      </p:sp>
      <p:sp>
        <p:nvSpPr>
          <p:cNvPr id="7" name="Text Placeholder 6"/>
          <p:cNvSpPr>
            <a:spLocks noGrp="1"/>
          </p:cNvSpPr>
          <p:nvPr>
            <p:ph type="body" idx="1"/>
          </p:nvPr>
        </p:nvSpPr>
        <p:spPr/>
        <p:txBody>
          <a:bodyPr/>
          <a:lstStyle/>
          <a:p>
            <a:r>
              <a:rPr lang="en-US" dirty="0" smtClean="0"/>
              <a:t>Chapter 05: Developing the Security Program</a:t>
            </a:r>
            <a:endParaRPr lang="en-US" dirty="0"/>
          </a:p>
        </p:txBody>
      </p:sp>
    </p:spTree>
    <p:extLst>
      <p:ext uri="{BB962C8B-B14F-4D97-AF65-F5344CB8AC3E}">
        <p14:creationId xmlns:p14="http://schemas.microsoft.com/office/powerpoint/2010/main" val="3465322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65125" y="1538818"/>
            <a:ext cx="8415338" cy="4796698"/>
          </a:xfrm>
        </p:spPr>
        <p:txBody>
          <a:bodyPr/>
          <a:lstStyle/>
          <a:p>
            <a:r>
              <a:rPr lang="en-US" sz="2200" dirty="0"/>
              <a:t>Selecting an effective mix of InfoSec personnel for </a:t>
            </a:r>
            <a:r>
              <a:rPr lang="en-US" sz="2200" dirty="0" smtClean="0"/>
              <a:t>an </a:t>
            </a:r>
            <a:r>
              <a:rPr lang="en-US" sz="2200" dirty="0"/>
              <a:t>organization requires </a:t>
            </a:r>
            <a:r>
              <a:rPr lang="en-US" sz="2200" dirty="0" smtClean="0"/>
              <a:t>that you </a:t>
            </a:r>
            <a:r>
              <a:rPr lang="en-US" sz="2200" dirty="0"/>
              <a:t>consider a number of </a:t>
            </a:r>
            <a:r>
              <a:rPr lang="en-US" sz="2200" dirty="0" smtClean="0"/>
              <a:t>criteria; including the </a:t>
            </a:r>
            <a:r>
              <a:rPr lang="en-US" sz="2200" dirty="0"/>
              <a:t>supply and demand of various </a:t>
            </a:r>
            <a:r>
              <a:rPr lang="en-US" sz="2200" dirty="0" smtClean="0"/>
              <a:t>skills and </a:t>
            </a:r>
            <a:r>
              <a:rPr lang="en-US" sz="2200" dirty="0"/>
              <a:t>experience </a:t>
            </a:r>
            <a:r>
              <a:rPr lang="en-US" sz="2200" dirty="0" smtClean="0"/>
              <a:t>levels</a:t>
            </a:r>
          </a:p>
          <a:p>
            <a:r>
              <a:rPr lang="en-US" sz="2200" dirty="0" smtClean="0"/>
              <a:t>When demand </a:t>
            </a:r>
            <a:r>
              <a:rPr lang="en-US" sz="2200" dirty="0"/>
              <a:t>for </a:t>
            </a:r>
            <a:r>
              <a:rPr lang="en-US" sz="2200" dirty="0" smtClean="0"/>
              <a:t>personnel </a:t>
            </a:r>
            <a:r>
              <a:rPr lang="en-US" sz="2200" dirty="0"/>
              <a:t>with critical InfoSec </a:t>
            </a:r>
            <a:r>
              <a:rPr lang="en-US" sz="2200" dirty="0" smtClean="0"/>
              <a:t>skills rises </a:t>
            </a:r>
            <a:r>
              <a:rPr lang="en-US" sz="2200" dirty="0"/>
              <a:t>quickly, </a:t>
            </a:r>
            <a:r>
              <a:rPr lang="en-US" sz="2200" dirty="0" smtClean="0"/>
              <a:t>supply </a:t>
            </a:r>
            <a:r>
              <a:rPr lang="en-US" sz="2200" dirty="0"/>
              <a:t>often fails to meet </a:t>
            </a:r>
            <a:r>
              <a:rPr lang="en-US" sz="2200" dirty="0" smtClean="0"/>
              <a:t>it; as </a:t>
            </a:r>
            <a:r>
              <a:rPr lang="en-US" sz="2200" dirty="0"/>
              <a:t>demand becomes known, professionals </a:t>
            </a:r>
            <a:r>
              <a:rPr lang="en-US" sz="2200" dirty="0" smtClean="0"/>
              <a:t>seek </a:t>
            </a:r>
            <a:r>
              <a:rPr lang="en-US" sz="2200" dirty="0"/>
              <a:t>to gain the required skills, </a:t>
            </a:r>
            <a:r>
              <a:rPr lang="en-US" sz="2200" dirty="0" smtClean="0"/>
              <a:t>experience, and credentials</a:t>
            </a:r>
          </a:p>
          <a:p>
            <a:r>
              <a:rPr lang="en-US" sz="2200" dirty="0" smtClean="0"/>
              <a:t>Until supply </a:t>
            </a:r>
            <a:r>
              <a:rPr lang="en-US" sz="2200" dirty="0"/>
              <a:t>can meet </a:t>
            </a:r>
            <a:r>
              <a:rPr lang="en-US" sz="2200" dirty="0" smtClean="0"/>
              <a:t>demand</a:t>
            </a:r>
            <a:r>
              <a:rPr lang="en-US" sz="2200" dirty="0"/>
              <a:t>, </a:t>
            </a:r>
            <a:r>
              <a:rPr lang="en-US" sz="2200" dirty="0" smtClean="0"/>
              <a:t>competition for </a:t>
            </a:r>
            <a:r>
              <a:rPr lang="en-US" sz="2200" dirty="0"/>
              <a:t>the scarce resource will continue to drive up </a:t>
            </a:r>
            <a:r>
              <a:rPr lang="en-US" sz="2200" dirty="0" smtClean="0"/>
              <a:t>costs</a:t>
            </a:r>
          </a:p>
          <a:p>
            <a:r>
              <a:rPr lang="en-US" sz="2200" dirty="0" smtClean="0"/>
              <a:t>Once </a:t>
            </a:r>
            <a:r>
              <a:rPr lang="en-US" sz="2200" dirty="0"/>
              <a:t>the supply is level </a:t>
            </a:r>
            <a:r>
              <a:rPr lang="en-US" sz="2200" dirty="0" smtClean="0"/>
              <a:t>with or </a:t>
            </a:r>
            <a:r>
              <a:rPr lang="en-US" sz="2200" dirty="0"/>
              <a:t>higher than demand, organizations can become more selective and no longer </a:t>
            </a:r>
            <a:r>
              <a:rPr lang="en-US" sz="2200" dirty="0" smtClean="0"/>
              <a:t>need to </a:t>
            </a:r>
            <a:r>
              <a:rPr lang="en-US" sz="2200" dirty="0"/>
              <a:t>pay a premium for those </a:t>
            </a:r>
            <a:r>
              <a:rPr lang="en-US" sz="2200" dirty="0" smtClean="0"/>
              <a:t>skills</a:t>
            </a:r>
          </a:p>
          <a:p>
            <a:r>
              <a:rPr lang="en-US" sz="2200" dirty="0" smtClean="0"/>
              <a:t>This </a:t>
            </a:r>
            <a:r>
              <a:rPr lang="en-US" sz="2200" dirty="0"/>
              <a:t>process swings back and </a:t>
            </a:r>
            <a:r>
              <a:rPr lang="en-US" sz="2200" dirty="0" smtClean="0"/>
              <a:t>forth because </a:t>
            </a:r>
            <a:r>
              <a:rPr lang="en-US" sz="2200" dirty="0"/>
              <a:t>the real economy, unlike an econometric model, is seldom in </a:t>
            </a:r>
            <a:r>
              <a:rPr lang="en-US" sz="2200" dirty="0" smtClean="0"/>
              <a:t>equilibrium </a:t>
            </a:r>
            <a:r>
              <a:rPr lang="en-US" sz="2200" dirty="0"/>
              <a:t>for </a:t>
            </a:r>
            <a:r>
              <a:rPr lang="en-US" sz="2200" dirty="0" smtClean="0"/>
              <a:t>long</a:t>
            </a:r>
            <a:endParaRPr lang="en-US" sz="2200" dirty="0"/>
          </a:p>
        </p:txBody>
      </p:sp>
      <p:sp>
        <p:nvSpPr>
          <p:cNvPr id="4" name="Title 3"/>
          <p:cNvSpPr>
            <a:spLocks noGrp="1"/>
          </p:cNvSpPr>
          <p:nvPr>
            <p:ph type="title"/>
          </p:nvPr>
        </p:nvSpPr>
        <p:spPr/>
        <p:txBody>
          <a:bodyPr/>
          <a:lstStyle/>
          <a:p>
            <a:r>
              <a:rPr lang="en-US" dirty="0" smtClean="0"/>
              <a:t>Staffing the Security Function</a:t>
            </a:r>
            <a:endParaRPr lang="en-US" dirty="0"/>
          </a:p>
        </p:txBody>
      </p:sp>
    </p:spTree>
    <p:extLst>
      <p:ext uri="{BB962C8B-B14F-4D97-AF65-F5344CB8AC3E}">
        <p14:creationId xmlns:p14="http://schemas.microsoft.com/office/powerpoint/2010/main" val="16969036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for Security</a:t>
            </a:r>
            <a:endParaRPr lang="en-US" dirty="0"/>
          </a:p>
        </p:txBody>
      </p:sp>
      <p:sp>
        <p:nvSpPr>
          <p:cNvPr id="6" name="Text Placeholder 5"/>
          <p:cNvSpPr>
            <a:spLocks noGrp="1"/>
          </p:cNvSpPr>
          <p:nvPr>
            <p:ph type="body" idx="1"/>
          </p:nvPr>
        </p:nvSpPr>
        <p:spPr/>
        <p:txBody>
          <a:bodyPr/>
          <a:lstStyle/>
          <a:p>
            <a:r>
              <a:rPr lang="en-US" dirty="0" smtClean="0"/>
              <a:t>Chapter 05: Developing the Security Program</a:t>
            </a:r>
            <a:endParaRPr lang="en-US" dirty="0"/>
          </a:p>
        </p:txBody>
      </p:sp>
    </p:spTree>
    <p:extLst>
      <p:ext uri="{BB962C8B-B14F-4D97-AF65-F5344CB8AC3E}">
        <p14:creationId xmlns:p14="http://schemas.microsoft.com/office/powerpoint/2010/main" val="34456189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555093"/>
          </a:xfrm>
        </p:spPr>
        <p:txBody>
          <a:bodyPr/>
          <a:lstStyle/>
          <a:p>
            <a:r>
              <a:rPr lang="en-US" dirty="0"/>
              <a:t>Due to the relatively recent emergence of InfoSec as a distinct discipline, </a:t>
            </a:r>
            <a:r>
              <a:rPr lang="en-US" dirty="0" smtClean="0"/>
              <a:t>many organizations </a:t>
            </a:r>
            <a:r>
              <a:rPr lang="en-US" dirty="0"/>
              <a:t>are still not certain which qualifications competent </a:t>
            </a:r>
            <a:r>
              <a:rPr lang="en-US" dirty="0" smtClean="0"/>
              <a:t>InfoSec personnel </a:t>
            </a:r>
            <a:r>
              <a:rPr lang="en-US" dirty="0"/>
              <a:t>should </a:t>
            </a:r>
            <a:r>
              <a:rPr lang="en-US" dirty="0" smtClean="0"/>
              <a:t>have</a:t>
            </a:r>
          </a:p>
          <a:p>
            <a:r>
              <a:rPr lang="en-US" dirty="0" smtClean="0"/>
              <a:t>In </a:t>
            </a:r>
            <a:r>
              <a:rPr lang="en-US" dirty="0"/>
              <a:t>many cases, the InfoSec staff lacks established roles </a:t>
            </a:r>
            <a:r>
              <a:rPr lang="en-US" dirty="0" smtClean="0"/>
              <a:t>and responsibilities</a:t>
            </a:r>
          </a:p>
          <a:p>
            <a:r>
              <a:rPr lang="en-US" dirty="0"/>
              <a:t>In most cases, organizations look for a </a:t>
            </a:r>
            <a:r>
              <a:rPr lang="en-US" dirty="0" smtClean="0"/>
              <a:t>technically qualified </a:t>
            </a:r>
            <a:r>
              <a:rPr lang="en-US" dirty="0"/>
              <a:t>InfoSec </a:t>
            </a:r>
            <a:r>
              <a:rPr lang="en-US" dirty="0" smtClean="0"/>
              <a:t>generalist with </a:t>
            </a:r>
            <a:r>
              <a:rPr lang="en-US" dirty="0"/>
              <a:t>a solid understanding of how organizations </a:t>
            </a:r>
            <a:r>
              <a:rPr lang="en-US" dirty="0" smtClean="0"/>
              <a:t>operate</a:t>
            </a:r>
          </a:p>
          <a:p>
            <a:r>
              <a:rPr lang="en-US" dirty="0" smtClean="0"/>
              <a:t>In InfoSec, overspecialization </a:t>
            </a:r>
            <a:r>
              <a:rPr lang="en-US" dirty="0"/>
              <a:t>may actually be a </a:t>
            </a:r>
            <a:r>
              <a:rPr lang="en-US" dirty="0" smtClean="0"/>
              <a:t>drawback</a:t>
            </a:r>
            <a:endParaRPr lang="en-US" dirty="0"/>
          </a:p>
        </p:txBody>
      </p:sp>
      <p:sp>
        <p:nvSpPr>
          <p:cNvPr id="3" name="Title 2"/>
          <p:cNvSpPr>
            <a:spLocks noGrp="1"/>
          </p:cNvSpPr>
          <p:nvPr>
            <p:ph type="title"/>
          </p:nvPr>
        </p:nvSpPr>
        <p:spPr/>
        <p:txBody>
          <a:bodyPr/>
          <a:lstStyle/>
          <a:p>
            <a:r>
              <a:rPr lang="en-US" dirty="0" smtClean="0"/>
              <a:t>Defining the Qualifications and Requirements </a:t>
            </a:r>
            <a:endParaRPr lang="en-US" dirty="0"/>
          </a:p>
        </p:txBody>
      </p:sp>
    </p:spTree>
    <p:extLst>
      <p:ext uri="{BB962C8B-B14F-4D97-AF65-F5344CB8AC3E}">
        <p14:creationId xmlns:p14="http://schemas.microsoft.com/office/powerpoint/2010/main" val="469318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7"/>
          <p:cNvSpPr>
            <a:spLocks noGrp="1" noChangeArrowheads="1"/>
          </p:cNvSpPr>
          <p:nvPr>
            <p:ph type="body" idx="1"/>
          </p:nvPr>
        </p:nvSpPr>
        <p:spPr/>
        <p:txBody>
          <a:bodyPr/>
          <a:lstStyle/>
          <a:p>
            <a:r>
              <a:rPr lang="en-US" dirty="0" smtClean="0"/>
              <a:t>According to Schwartz et al., InfoSec positions can be classified into one of three types: those that define, those that build, and those that administer:</a:t>
            </a:r>
          </a:p>
          <a:p>
            <a:pPr lvl="1"/>
            <a:r>
              <a:rPr lang="en-US" dirty="0" smtClean="0"/>
              <a:t>Definers provide the policies, guidelines, and standards</a:t>
            </a:r>
          </a:p>
          <a:p>
            <a:pPr lvl="2"/>
            <a:r>
              <a:rPr lang="en-US" dirty="0" smtClean="0"/>
              <a:t>They’re the people who do the consulting and the risk assessment, who develop the product and technical architectures</a:t>
            </a:r>
          </a:p>
          <a:p>
            <a:pPr lvl="2"/>
            <a:r>
              <a:rPr lang="en-US" dirty="0" smtClean="0"/>
              <a:t>These are senior people with a lot of broad knowledge, but often not a lot of depth</a:t>
            </a:r>
          </a:p>
          <a:p>
            <a:pPr lvl="1"/>
            <a:r>
              <a:rPr lang="en-US" dirty="0" smtClean="0"/>
              <a:t>Then you have the builders</a:t>
            </a:r>
          </a:p>
          <a:p>
            <a:pPr lvl="2"/>
            <a:r>
              <a:rPr lang="en-US" dirty="0" smtClean="0"/>
              <a:t>They’re the real techies, who create and install security solutions</a:t>
            </a:r>
          </a:p>
          <a:p>
            <a:pPr lvl="1"/>
            <a:r>
              <a:rPr lang="en-US" dirty="0" smtClean="0"/>
              <a:t>Finally, you have the people who operate and administrate the security tools, the security monitoring function, and the people who continuously improve the processes</a:t>
            </a:r>
          </a:p>
        </p:txBody>
      </p:sp>
      <p:sp>
        <p:nvSpPr>
          <p:cNvPr id="26627" name="Rectangle 6"/>
          <p:cNvSpPr>
            <a:spLocks noGrp="1" noChangeArrowheads="1"/>
          </p:cNvSpPr>
          <p:nvPr>
            <p:ph type="title"/>
          </p:nvPr>
        </p:nvSpPr>
        <p:spPr/>
        <p:txBody>
          <a:bodyPr/>
          <a:lstStyle/>
          <a:p>
            <a:r>
              <a:rPr lang="en-US" dirty="0" smtClean="0"/>
              <a:t>Information Security Positions</a:t>
            </a:r>
          </a:p>
        </p:txBody>
      </p:sp>
    </p:spTree>
    <p:extLst>
      <p:ext uri="{BB962C8B-B14F-4D97-AF65-F5344CB8AC3E}">
        <p14:creationId xmlns:p14="http://schemas.microsoft.com/office/powerpoint/2010/main" val="16786786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Grp="1" noChangeArrowheads="1"/>
          </p:cNvSpPr>
          <p:nvPr>
            <p:ph type="body" idx="1"/>
          </p:nvPr>
        </p:nvSpPr>
        <p:spPr>
          <a:xfrm>
            <a:off x="365125" y="1538818"/>
            <a:ext cx="8415338" cy="4687437"/>
          </a:xfrm>
        </p:spPr>
        <p:txBody>
          <a:bodyPr/>
          <a:lstStyle/>
          <a:p>
            <a:r>
              <a:rPr lang="en-US" sz="2400" dirty="0" smtClean="0"/>
              <a:t>A typical organization has a number of individuals with information security responsibilities</a:t>
            </a:r>
          </a:p>
          <a:p>
            <a:r>
              <a:rPr lang="en-US" sz="2400" dirty="0" smtClean="0"/>
              <a:t>While the titles used may be different, most of the job functions fit into one of the following:</a:t>
            </a:r>
          </a:p>
          <a:p>
            <a:pPr lvl="1"/>
            <a:r>
              <a:rPr lang="en-US" sz="2000" dirty="0" smtClean="0"/>
              <a:t>Chief information security officer (CISO) or chief security officer (CSO)</a:t>
            </a:r>
          </a:p>
          <a:p>
            <a:pPr lvl="1"/>
            <a:r>
              <a:rPr lang="en-US" sz="2000" dirty="0" smtClean="0"/>
              <a:t>Security managers</a:t>
            </a:r>
          </a:p>
          <a:p>
            <a:pPr lvl="1"/>
            <a:r>
              <a:rPr lang="en-US" sz="2000" dirty="0" smtClean="0"/>
              <a:t>Security administrators and analysts</a:t>
            </a:r>
          </a:p>
          <a:p>
            <a:pPr lvl="1"/>
            <a:r>
              <a:rPr lang="en-US" sz="2000" dirty="0" smtClean="0"/>
              <a:t>Security technicians</a:t>
            </a:r>
          </a:p>
          <a:p>
            <a:pPr lvl="1"/>
            <a:r>
              <a:rPr lang="en-US" sz="2000" dirty="0" smtClean="0"/>
              <a:t>Security staffers and watchstanders</a:t>
            </a:r>
          </a:p>
          <a:p>
            <a:pPr lvl="1"/>
            <a:r>
              <a:rPr lang="en-US" sz="2000" dirty="0" smtClean="0"/>
              <a:t>Security consultants</a:t>
            </a:r>
          </a:p>
          <a:p>
            <a:pPr lvl="1"/>
            <a:r>
              <a:rPr lang="en-US" sz="2000" dirty="0" smtClean="0"/>
              <a:t>Security officers and investigators</a:t>
            </a:r>
          </a:p>
          <a:p>
            <a:pPr lvl="1"/>
            <a:r>
              <a:rPr lang="en-US" sz="2000" dirty="0" smtClean="0"/>
              <a:t>Help desk personnel</a:t>
            </a:r>
          </a:p>
        </p:txBody>
      </p:sp>
      <p:sp>
        <p:nvSpPr>
          <p:cNvPr id="27651" name="Rectangle 2"/>
          <p:cNvSpPr>
            <a:spLocks noGrp="1" noChangeArrowheads="1"/>
          </p:cNvSpPr>
          <p:nvPr>
            <p:ph type="title"/>
          </p:nvPr>
        </p:nvSpPr>
        <p:spPr/>
        <p:txBody>
          <a:bodyPr/>
          <a:lstStyle/>
          <a:p>
            <a:r>
              <a:rPr lang="en-US" dirty="0" smtClean="0"/>
              <a:t>Information Security Positions </a:t>
            </a:r>
            <a:r>
              <a:rPr lang="en-US" dirty="0"/>
              <a:t>(Continued)</a:t>
            </a:r>
            <a:endParaRPr lang="en-US" dirty="0" smtClean="0"/>
          </a:p>
        </p:txBody>
      </p:sp>
    </p:spTree>
    <p:extLst>
      <p:ext uri="{BB962C8B-B14F-4D97-AF65-F5344CB8AC3E}">
        <p14:creationId xmlns:p14="http://schemas.microsoft.com/office/powerpoint/2010/main" val="25714306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lowchart shows InfoSec roles. Chief information security officer is divided into Information security consultant, information security manager, and, physical security manager. Information security manager is divided into Information security technician/engineer and Information security administrator. Physical security manager to physical security offic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365" y="1142999"/>
            <a:ext cx="8655269" cy="4588717"/>
          </a:xfrm>
          <a:prstGeom prst="rect">
            <a:avLst/>
          </a:prstGeom>
        </p:spPr>
      </p:pic>
    </p:spTree>
    <p:extLst>
      <p:ext uri="{BB962C8B-B14F-4D97-AF65-F5344CB8AC3E}">
        <p14:creationId xmlns:p14="http://schemas.microsoft.com/office/powerpoint/2010/main" val="1858271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401205"/>
          </a:xfrm>
        </p:spPr>
        <p:txBody>
          <a:bodyPr/>
          <a:lstStyle/>
          <a:p>
            <a:r>
              <a:rPr lang="en-US" dirty="0" smtClean="0"/>
              <a:t>The chief information security officer (CISO), or in some cases, the CSO, is usually the top InfoSec officer in the organization and is the spokesperson for </a:t>
            </a:r>
            <a:r>
              <a:rPr lang="en-US" dirty="0"/>
              <a:t>the security team and </a:t>
            </a:r>
            <a:r>
              <a:rPr lang="en-US" dirty="0" smtClean="0"/>
              <a:t>responsible </a:t>
            </a:r>
            <a:r>
              <a:rPr lang="en-US" dirty="0"/>
              <a:t>for the overall InfoSec </a:t>
            </a:r>
            <a:r>
              <a:rPr lang="en-US" dirty="0" smtClean="0"/>
              <a:t>program</a:t>
            </a:r>
          </a:p>
          <a:p>
            <a:r>
              <a:rPr lang="en-US" dirty="0" smtClean="0"/>
              <a:t>The senior executive responsible for security may also be called the director of security, senior security manager, or some similar title</a:t>
            </a:r>
          </a:p>
          <a:p>
            <a:r>
              <a:rPr lang="en-US" dirty="0" smtClean="0"/>
              <a:t>The CISO usually reports directly to the CIO, although in larger organizations one or more additional layers of management may separate the two officers</a:t>
            </a:r>
            <a:endParaRPr lang="en-US" dirty="0"/>
          </a:p>
        </p:txBody>
      </p:sp>
      <p:sp>
        <p:nvSpPr>
          <p:cNvPr id="2" name="Title 1"/>
          <p:cNvSpPr>
            <a:spLocks noGrp="1"/>
          </p:cNvSpPr>
          <p:nvPr>
            <p:ph type="title"/>
          </p:nvPr>
        </p:nvSpPr>
        <p:spPr/>
        <p:txBody>
          <a:bodyPr/>
          <a:lstStyle/>
          <a:p>
            <a:r>
              <a:rPr lang="en-US" dirty="0" smtClean="0"/>
              <a:t>Chief Information Security Officer</a:t>
            </a:r>
            <a:endParaRPr lang="en-US" dirty="0"/>
          </a:p>
        </p:txBody>
      </p:sp>
    </p:spTree>
    <p:extLst>
      <p:ext uri="{BB962C8B-B14F-4D97-AF65-F5344CB8AC3E}">
        <p14:creationId xmlns:p14="http://schemas.microsoft.com/office/powerpoint/2010/main" val="28887701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401205"/>
          </a:xfrm>
        </p:spPr>
        <p:txBody>
          <a:bodyPr/>
          <a:lstStyle/>
          <a:p>
            <a:r>
              <a:rPr lang="en-US" dirty="0" smtClean="0"/>
              <a:t>Some organizations use the title “chief security officer” to describe the CISO</a:t>
            </a:r>
          </a:p>
          <a:p>
            <a:r>
              <a:rPr lang="en-US" dirty="0" smtClean="0"/>
              <a:t>The more mature (and often larger) organization will use the CSO title to identify a role that is responsible for the convergence of the physical and IT risks into one complete program to control all those risks</a:t>
            </a:r>
          </a:p>
          <a:p>
            <a:r>
              <a:rPr lang="en-US" dirty="0" smtClean="0"/>
              <a:t>Some, however, will simply call the senior executive for physical security the CSO and define a role for the CSO that is not integrated into a holistic risk management program</a:t>
            </a:r>
          </a:p>
        </p:txBody>
      </p:sp>
      <p:sp>
        <p:nvSpPr>
          <p:cNvPr id="2" name="Title 1"/>
          <p:cNvSpPr>
            <a:spLocks noGrp="1"/>
          </p:cNvSpPr>
          <p:nvPr>
            <p:ph type="title"/>
          </p:nvPr>
        </p:nvSpPr>
        <p:spPr>
          <a:xfrm>
            <a:off x="762000" y="371249"/>
            <a:ext cx="8026400" cy="366254"/>
          </a:xfrm>
        </p:spPr>
        <p:txBody>
          <a:bodyPr/>
          <a:lstStyle/>
          <a:p>
            <a:r>
              <a:rPr lang="en-US" dirty="0" smtClean="0"/>
              <a:t>Convergence and the Rise of the True CSO</a:t>
            </a:r>
            <a:endParaRPr lang="en-US" dirty="0"/>
          </a:p>
        </p:txBody>
      </p:sp>
    </p:spTree>
    <p:extLst>
      <p:ext uri="{BB962C8B-B14F-4D97-AF65-F5344CB8AC3E}">
        <p14:creationId xmlns:p14="http://schemas.microsoft.com/office/powerpoint/2010/main" val="33086284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Security managers are accountable for the day-to-day operations of the InfoSec program</a:t>
            </a:r>
          </a:p>
          <a:p>
            <a:r>
              <a:rPr lang="en-US" dirty="0" smtClean="0"/>
              <a:t>They accomplish objectives identified by the CISO, to whom they and they resolve issues identified by technicians, administrators, analysts, or staffers whom they supervise </a:t>
            </a:r>
          </a:p>
          <a:p>
            <a:r>
              <a:rPr lang="en-US" dirty="0" smtClean="0"/>
              <a:t>Managing security requires an understanding of technology but not necessarily technical mastery</a:t>
            </a:r>
            <a:endParaRPr lang="en-US" dirty="0"/>
          </a:p>
        </p:txBody>
      </p:sp>
      <p:sp>
        <p:nvSpPr>
          <p:cNvPr id="2" name="Title 1"/>
          <p:cNvSpPr>
            <a:spLocks noGrp="1"/>
          </p:cNvSpPr>
          <p:nvPr>
            <p:ph type="title"/>
          </p:nvPr>
        </p:nvSpPr>
        <p:spPr/>
        <p:txBody>
          <a:bodyPr/>
          <a:lstStyle/>
          <a:p>
            <a:r>
              <a:rPr lang="en-US" dirty="0" smtClean="0"/>
              <a:t>Security Managers</a:t>
            </a:r>
            <a:endParaRPr lang="en-US" dirty="0"/>
          </a:p>
        </p:txBody>
      </p:sp>
    </p:spTree>
    <p:extLst>
      <p:ext uri="{BB962C8B-B14F-4D97-AF65-F5344CB8AC3E}">
        <p14:creationId xmlns:p14="http://schemas.microsoft.com/office/powerpoint/2010/main" val="6704910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The security administrator is a hybrid of a security technician and a security manager, with both technical knowledge and managerial skill</a:t>
            </a:r>
          </a:p>
          <a:p>
            <a:r>
              <a:rPr lang="en-US" dirty="0" smtClean="0"/>
              <a:t>The security analyst is a specialized security administrator that, in addition to performing security administration duties, must analyze and design security solutions within a specific domain</a:t>
            </a:r>
          </a:p>
          <a:p>
            <a:r>
              <a:rPr lang="en-US" dirty="0" smtClean="0"/>
              <a:t>Security analysts must be able to identify users’ needs and understand the technological complexities and capabilities of the security systems they design</a:t>
            </a:r>
            <a:endParaRPr lang="en-US" dirty="0"/>
          </a:p>
        </p:txBody>
      </p:sp>
      <p:sp>
        <p:nvSpPr>
          <p:cNvPr id="2" name="Title 1"/>
          <p:cNvSpPr>
            <a:spLocks noGrp="1"/>
          </p:cNvSpPr>
          <p:nvPr>
            <p:ph type="title"/>
          </p:nvPr>
        </p:nvSpPr>
        <p:spPr/>
        <p:txBody>
          <a:bodyPr/>
          <a:lstStyle/>
          <a:p>
            <a:r>
              <a:rPr lang="en-US" dirty="0" smtClean="0"/>
              <a:t>Security Administrators and Analysts</a:t>
            </a:r>
            <a:endParaRPr lang="en-US" dirty="0"/>
          </a:p>
        </p:txBody>
      </p:sp>
    </p:spTree>
    <p:extLst>
      <p:ext uri="{BB962C8B-B14F-4D97-AF65-F5344CB8AC3E}">
        <p14:creationId xmlns:p14="http://schemas.microsoft.com/office/powerpoint/2010/main" val="1370754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518160"/>
          </a:xfrm>
        </p:spPr>
        <p:txBody>
          <a:bodyPr/>
          <a:lstStyle/>
          <a:p>
            <a:r>
              <a:rPr lang="en-US" sz="2400" dirty="0" smtClean="0"/>
              <a:t>A security technician is a technically qualified individual who may configure firewalls and IDPSs, implement security software, diagnose and troubleshoot problems, and coordinate with systems and network administrators to ensure that security technical controls are properly implemented</a:t>
            </a:r>
          </a:p>
          <a:p>
            <a:r>
              <a:rPr lang="en-US" sz="2400" dirty="0" smtClean="0"/>
              <a:t>A security technician is typically an entry-level position, but one that requires a certain level of technical skills, which can be difficult to obtain without experience </a:t>
            </a:r>
          </a:p>
          <a:p>
            <a:r>
              <a:rPr lang="en-US" sz="2400" dirty="0" smtClean="0"/>
              <a:t>Security technicians who want to move up in the corporate hierarchy must expand their technical knowledge horizontally and obtain an understanding of the general organizational side of InfoSec as well as all technical areas</a:t>
            </a:r>
            <a:endParaRPr lang="en-US" sz="2400" dirty="0"/>
          </a:p>
        </p:txBody>
      </p:sp>
      <p:sp>
        <p:nvSpPr>
          <p:cNvPr id="2" name="Title 1"/>
          <p:cNvSpPr>
            <a:spLocks noGrp="1"/>
          </p:cNvSpPr>
          <p:nvPr>
            <p:ph type="title"/>
          </p:nvPr>
        </p:nvSpPr>
        <p:spPr/>
        <p:txBody>
          <a:bodyPr/>
          <a:lstStyle/>
          <a:p>
            <a:r>
              <a:rPr lang="en-US" dirty="0" smtClean="0"/>
              <a:t>Security Technician</a:t>
            </a:r>
            <a:endParaRPr lang="en-US" dirty="0"/>
          </a:p>
        </p:txBody>
      </p:sp>
    </p:spTree>
    <p:extLst>
      <p:ext uri="{BB962C8B-B14F-4D97-AF65-F5344CB8AC3E}">
        <p14:creationId xmlns:p14="http://schemas.microsoft.com/office/powerpoint/2010/main" val="26991740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672048"/>
          </a:xfrm>
        </p:spPr>
        <p:txBody>
          <a:bodyPr/>
          <a:lstStyle/>
          <a:p>
            <a:r>
              <a:rPr lang="en-US" sz="2400" dirty="0" smtClean="0"/>
              <a:t>Security staffer is a catchall title that applies to those who perform routine watchstanding or administrative activities </a:t>
            </a:r>
          </a:p>
          <a:p>
            <a:r>
              <a:rPr lang="en-US" sz="2400" dirty="0" smtClean="0"/>
              <a:t>The term “watchstander” includes the people who monitor technical security controls and systems and perform other administrative yet critical roles that support the mission of the InfoSec department</a:t>
            </a:r>
          </a:p>
          <a:p>
            <a:r>
              <a:rPr lang="en-US" sz="2400" dirty="0" smtClean="0"/>
              <a:t>Security watchstanders are often entry-level InfoSec professionals responsible for monitoring some aspect of the organization’s security posture, whether technical or managerial </a:t>
            </a:r>
          </a:p>
          <a:p>
            <a:r>
              <a:rPr lang="en-US" sz="2400" dirty="0" smtClean="0"/>
              <a:t>In this position, new InfoSec professionals have the opportunity to learn more about the organization’s InfoSec program before becoming critical components of its administration</a:t>
            </a:r>
            <a:endParaRPr lang="en-US" sz="2400" dirty="0"/>
          </a:p>
        </p:txBody>
      </p:sp>
      <p:sp>
        <p:nvSpPr>
          <p:cNvPr id="2" name="Title 1"/>
          <p:cNvSpPr>
            <a:spLocks noGrp="1"/>
          </p:cNvSpPr>
          <p:nvPr>
            <p:ph type="title"/>
          </p:nvPr>
        </p:nvSpPr>
        <p:spPr/>
        <p:txBody>
          <a:bodyPr/>
          <a:lstStyle/>
          <a:p>
            <a:r>
              <a:rPr lang="en-US" dirty="0" smtClean="0"/>
              <a:t>Security Staffers and Watchstanders</a:t>
            </a:r>
            <a:endParaRPr lang="en-US" dirty="0"/>
          </a:p>
        </p:txBody>
      </p:sp>
    </p:spTree>
    <p:extLst>
      <p:ext uri="{BB962C8B-B14F-4D97-AF65-F5344CB8AC3E}">
        <p14:creationId xmlns:p14="http://schemas.microsoft.com/office/powerpoint/2010/main" val="1497829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5"/>
          <p:cNvSpPr>
            <a:spLocks noGrp="1" noChangeArrowheads="1"/>
          </p:cNvSpPr>
          <p:nvPr>
            <p:ph type="body" idx="1"/>
          </p:nvPr>
        </p:nvSpPr>
        <p:spPr>
          <a:xfrm>
            <a:off x="365125" y="1538818"/>
            <a:ext cx="8415338" cy="2609945"/>
          </a:xfrm>
        </p:spPr>
        <p:txBody>
          <a:bodyPr/>
          <a:lstStyle/>
          <a:p>
            <a:r>
              <a:rPr lang="en-US" dirty="0" smtClean="0"/>
              <a:t>Some organizations use the term “security program” to describe the entire set of personnel, plans, policies, and initiatives related to information security</a:t>
            </a:r>
          </a:p>
          <a:p>
            <a:r>
              <a:rPr lang="en-US" dirty="0" smtClean="0"/>
              <a:t>The term “information security program” is used here to describe the structure and organization of the effort to manage risks to an organization’s information assets</a:t>
            </a:r>
          </a:p>
        </p:txBody>
      </p:sp>
      <p:sp>
        <p:nvSpPr>
          <p:cNvPr id="5123" name="Rectangle 4"/>
          <p:cNvSpPr>
            <a:spLocks noGrp="1" noChangeArrowheads="1"/>
          </p:cNvSpPr>
          <p:nvPr>
            <p:ph type="title"/>
          </p:nvPr>
        </p:nvSpPr>
        <p:spPr/>
        <p:txBody>
          <a:bodyPr/>
          <a:lstStyle/>
          <a:p>
            <a:r>
              <a:rPr lang="en-US" dirty="0" smtClean="0"/>
              <a:t>Organizing for Security</a:t>
            </a:r>
          </a:p>
        </p:txBody>
      </p:sp>
    </p:spTree>
    <p:extLst>
      <p:ext uri="{BB962C8B-B14F-4D97-AF65-F5344CB8AC3E}">
        <p14:creationId xmlns:p14="http://schemas.microsoft.com/office/powerpoint/2010/main" val="30124347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401205"/>
          </a:xfrm>
        </p:spPr>
        <p:txBody>
          <a:bodyPr/>
          <a:lstStyle/>
          <a:p>
            <a:r>
              <a:rPr lang="en-US" dirty="0" smtClean="0"/>
              <a:t>The InfoSec consultant is typically an independent expert in some aspect of InfoSec </a:t>
            </a:r>
          </a:p>
          <a:p>
            <a:r>
              <a:rPr lang="en-US" dirty="0" smtClean="0"/>
              <a:t>He or she is usually brought in when the organization makes the decision to outsource one or more aspects of its security program</a:t>
            </a:r>
          </a:p>
          <a:p>
            <a:r>
              <a:rPr lang="en-US" dirty="0" smtClean="0"/>
              <a:t>While it is usually preferable to involve a formal managed security services (MSS) company, qualified individual consultants are available for hire to organizations that do not choose to hire an MSS company</a:t>
            </a:r>
            <a:endParaRPr lang="en-US" dirty="0"/>
          </a:p>
        </p:txBody>
      </p:sp>
      <p:sp>
        <p:nvSpPr>
          <p:cNvPr id="2" name="Title 1"/>
          <p:cNvSpPr>
            <a:spLocks noGrp="1"/>
          </p:cNvSpPr>
          <p:nvPr>
            <p:ph type="title"/>
          </p:nvPr>
        </p:nvSpPr>
        <p:spPr/>
        <p:txBody>
          <a:bodyPr/>
          <a:lstStyle/>
          <a:p>
            <a:r>
              <a:rPr lang="en-US" dirty="0" smtClean="0"/>
              <a:t>Security Consultants</a:t>
            </a:r>
            <a:endParaRPr lang="en-US" dirty="0"/>
          </a:p>
        </p:txBody>
      </p:sp>
    </p:spTree>
    <p:extLst>
      <p:ext uri="{BB962C8B-B14F-4D97-AF65-F5344CB8AC3E}">
        <p14:creationId xmlns:p14="http://schemas.microsoft.com/office/powerpoint/2010/main" val="41454112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Occasionally, the physical security and InfoSec programs are blended into a single, converged functional unit</a:t>
            </a:r>
          </a:p>
          <a:p>
            <a:r>
              <a:rPr lang="en-US" dirty="0" smtClean="0"/>
              <a:t>When that occurs, several roles are added to the pure IT security program, including physical security officers and investigators</a:t>
            </a:r>
          </a:p>
          <a:p>
            <a:r>
              <a:rPr lang="en-US" dirty="0" smtClean="0"/>
              <a:t>Sometimes referred to as the guards, gates, and guns (GGG) aspect of security, these roles are often closely related to law enforcement and may rely on employing persons trained in law enforcement and/or criminal justice</a:t>
            </a:r>
          </a:p>
        </p:txBody>
      </p:sp>
      <p:sp>
        <p:nvSpPr>
          <p:cNvPr id="2" name="Title 1"/>
          <p:cNvSpPr>
            <a:spLocks noGrp="1"/>
          </p:cNvSpPr>
          <p:nvPr>
            <p:ph type="title"/>
          </p:nvPr>
        </p:nvSpPr>
        <p:spPr/>
        <p:txBody>
          <a:bodyPr/>
          <a:lstStyle/>
          <a:p>
            <a:r>
              <a:rPr lang="en-US" dirty="0" smtClean="0"/>
              <a:t>Security Officers and Investigators</a:t>
            </a:r>
            <a:endParaRPr lang="en-US" dirty="0"/>
          </a:p>
        </p:txBody>
      </p:sp>
    </p:spTree>
    <p:extLst>
      <p:ext uri="{BB962C8B-B14F-4D97-AF65-F5344CB8AC3E}">
        <p14:creationId xmlns:p14="http://schemas.microsoft.com/office/powerpoint/2010/main" val="12026667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7"/>
          <p:cNvSpPr>
            <a:spLocks noGrp="1" noChangeArrowheads="1"/>
          </p:cNvSpPr>
          <p:nvPr>
            <p:ph type="body" idx="1"/>
          </p:nvPr>
        </p:nvSpPr>
        <p:spPr>
          <a:xfrm>
            <a:off x="365125" y="1538818"/>
            <a:ext cx="8415338" cy="4810548"/>
          </a:xfrm>
        </p:spPr>
        <p:txBody>
          <a:bodyPr/>
          <a:lstStyle/>
          <a:p>
            <a:r>
              <a:rPr lang="en-US" dirty="0" smtClean="0"/>
              <a:t>An important part of the information security team is the help desk, which enhances the security team’s ability to identify potential problems</a:t>
            </a:r>
          </a:p>
          <a:p>
            <a:r>
              <a:rPr lang="en-US" dirty="0" smtClean="0"/>
              <a:t>When a user calls the help desk with a complaint about his or her computer, the network, or an Internet connection, the user’s problem may turn out to be related to a bigger problem, such as a hacker, denial-of-service attack, or a virus</a:t>
            </a:r>
          </a:p>
          <a:p>
            <a:r>
              <a:rPr lang="en-US" dirty="0" smtClean="0"/>
              <a:t>Because help desk technicians perform a specialized role in information security, they may need specialized training</a:t>
            </a:r>
          </a:p>
        </p:txBody>
      </p:sp>
      <p:sp>
        <p:nvSpPr>
          <p:cNvPr id="29699" name="Rectangle 6"/>
          <p:cNvSpPr>
            <a:spLocks noGrp="1" noChangeArrowheads="1"/>
          </p:cNvSpPr>
          <p:nvPr>
            <p:ph type="title"/>
          </p:nvPr>
        </p:nvSpPr>
        <p:spPr/>
        <p:txBody>
          <a:bodyPr/>
          <a:lstStyle/>
          <a:p>
            <a:r>
              <a:rPr lang="en-US" dirty="0" smtClean="0"/>
              <a:t>Help Desk Personnel</a:t>
            </a:r>
          </a:p>
        </p:txBody>
      </p:sp>
    </p:spTree>
    <p:extLst>
      <p:ext uri="{BB962C8B-B14F-4D97-AF65-F5344CB8AC3E}">
        <p14:creationId xmlns:p14="http://schemas.microsoft.com/office/powerpoint/2010/main" val="36502624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0" y="2048844"/>
            <a:ext cx="6172200" cy="735714"/>
          </a:xfrm>
        </p:spPr>
        <p:txBody>
          <a:bodyPr/>
          <a:lstStyle/>
          <a:p>
            <a:r>
              <a:rPr lang="en-US" dirty="0" smtClean="0"/>
              <a:t>Information Security Professional Credentials</a:t>
            </a:r>
            <a:endParaRPr lang="en-US" dirty="0"/>
          </a:p>
        </p:txBody>
      </p:sp>
      <p:sp>
        <p:nvSpPr>
          <p:cNvPr id="3" name="Text Placeholder 2"/>
          <p:cNvSpPr>
            <a:spLocks noGrp="1"/>
          </p:cNvSpPr>
          <p:nvPr>
            <p:ph type="body" idx="1"/>
          </p:nvPr>
        </p:nvSpPr>
        <p:spPr>
          <a:xfrm>
            <a:off x="2641600" y="2942670"/>
            <a:ext cx="6172200" cy="680186"/>
          </a:xfrm>
        </p:spPr>
        <p:txBody>
          <a:bodyPr/>
          <a:lstStyle/>
          <a:p>
            <a:r>
              <a:rPr lang="en-US" dirty="0"/>
              <a:t>Chapter 05: Developing the Security Program</a:t>
            </a:r>
          </a:p>
          <a:p>
            <a:endParaRPr lang="en-US" dirty="0"/>
          </a:p>
        </p:txBody>
      </p:sp>
    </p:spTree>
    <p:extLst>
      <p:ext uri="{BB962C8B-B14F-4D97-AF65-F5344CB8AC3E}">
        <p14:creationId xmlns:p14="http://schemas.microsoft.com/office/powerpoint/2010/main" val="24757143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4"/>
          <p:cNvSpPr>
            <a:spLocks noGrp="1" noChangeArrowheads="1"/>
          </p:cNvSpPr>
          <p:nvPr>
            <p:ph type="title"/>
          </p:nvPr>
        </p:nvSpPr>
        <p:spPr/>
        <p:txBody>
          <a:bodyPr>
            <a:normAutofit/>
          </a:bodyPr>
          <a:lstStyle/>
          <a:p>
            <a:r>
              <a:rPr lang="en-US" dirty="0" smtClean="0"/>
              <a:t>Information Security Professional Credentials</a:t>
            </a:r>
          </a:p>
        </p:txBody>
      </p:sp>
      <p:sp>
        <p:nvSpPr>
          <p:cNvPr id="20484" name="Rectangle 5"/>
          <p:cNvSpPr>
            <a:spLocks noGrp="1" noChangeArrowheads="1"/>
          </p:cNvSpPr>
          <p:nvPr>
            <p:ph type="body" idx="1"/>
          </p:nvPr>
        </p:nvSpPr>
        <p:spPr/>
        <p:txBody>
          <a:bodyPr>
            <a:normAutofit fontScale="92500" lnSpcReduction="20000"/>
          </a:bodyPr>
          <a:lstStyle/>
          <a:p>
            <a:r>
              <a:rPr lang="en-US" dirty="0" smtClean="0"/>
              <a:t>Many organizations rely to some extent on recognizable professional certifications to ascertain the level of knowledge and experience possessed by any given candidate</a:t>
            </a:r>
          </a:p>
          <a:p>
            <a:r>
              <a:rPr lang="en-US" dirty="0" smtClean="0"/>
              <a:t>Because some certification programs are relatively new, their precise value is not fully understood by most hiring organizations</a:t>
            </a:r>
          </a:p>
          <a:p>
            <a:r>
              <a:rPr lang="en-US" dirty="0" smtClean="0"/>
              <a:t>The certifying bodies work diligently to educate their constituent communities on the value and qualifications of their certification recipients</a:t>
            </a:r>
          </a:p>
          <a:p>
            <a:r>
              <a:rPr lang="en-US" dirty="0" smtClean="0"/>
              <a:t>Employers struggle to match certifications to position requirements, while potential information security workers try to determine which certification programs will help them in the job market </a:t>
            </a:r>
          </a:p>
        </p:txBody>
      </p:sp>
    </p:spTree>
    <p:extLst>
      <p:ext uri="{BB962C8B-B14F-4D97-AF65-F5344CB8AC3E}">
        <p14:creationId xmlns:p14="http://schemas.microsoft.com/office/powerpoint/2010/main" val="9640559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(ISC)</a:t>
            </a:r>
            <a:r>
              <a:rPr lang="en-US" baseline="30000" dirty="0" smtClean="0"/>
              <a:t>2</a:t>
            </a:r>
            <a:r>
              <a:rPr lang="en-US" dirty="0" smtClean="0"/>
              <a:t> Certifications</a:t>
            </a:r>
            <a:endParaRPr lang="en-US" dirty="0"/>
          </a:p>
        </p:txBody>
      </p:sp>
      <p:sp>
        <p:nvSpPr>
          <p:cNvPr id="3" name="Content Placeholder 2"/>
          <p:cNvSpPr>
            <a:spLocks noGrp="1"/>
          </p:cNvSpPr>
          <p:nvPr>
            <p:ph idx="1"/>
          </p:nvPr>
        </p:nvSpPr>
        <p:spPr/>
        <p:txBody>
          <a:bodyPr>
            <a:normAutofit/>
          </a:bodyPr>
          <a:lstStyle/>
          <a:p>
            <a:r>
              <a:rPr lang="en-US" dirty="0"/>
              <a:t>The International Information Systems Security Certification Consortium </a:t>
            </a:r>
            <a:r>
              <a:rPr lang="en-US" dirty="0" smtClean="0"/>
              <a:t>(ISC)</a:t>
            </a:r>
            <a:r>
              <a:rPr lang="en-US" baseline="30000" dirty="0" smtClean="0"/>
              <a:t>2</a:t>
            </a:r>
            <a:r>
              <a:rPr lang="en-US" dirty="0" smtClean="0"/>
              <a:t> </a:t>
            </a:r>
            <a:r>
              <a:rPr lang="en-US" dirty="0"/>
              <a:t>offers </a:t>
            </a:r>
            <a:r>
              <a:rPr lang="en-US" dirty="0" smtClean="0"/>
              <a:t>several managerial security-related </a:t>
            </a:r>
            <a:r>
              <a:rPr lang="en-US" dirty="0"/>
              <a:t>certifications, among </a:t>
            </a:r>
            <a:r>
              <a:rPr lang="en-US" dirty="0" smtClean="0"/>
              <a:t>them:</a:t>
            </a:r>
          </a:p>
          <a:p>
            <a:pPr lvl="1"/>
            <a:r>
              <a:rPr lang="en-US" dirty="0" smtClean="0"/>
              <a:t>Certified </a:t>
            </a:r>
            <a:r>
              <a:rPr lang="en-US" dirty="0"/>
              <a:t>Information Systems Security </a:t>
            </a:r>
            <a:r>
              <a:rPr lang="en-US" dirty="0" smtClean="0"/>
              <a:t>Professional (CISSP) </a:t>
            </a:r>
          </a:p>
          <a:p>
            <a:pPr lvl="1"/>
            <a:r>
              <a:rPr lang="en-US" dirty="0" smtClean="0"/>
              <a:t>Systems </a:t>
            </a:r>
            <a:r>
              <a:rPr lang="en-US" dirty="0"/>
              <a:t>Security Certified Practitioner (</a:t>
            </a:r>
            <a:r>
              <a:rPr lang="en-US" dirty="0" smtClean="0"/>
              <a:t>SSCP)</a:t>
            </a:r>
          </a:p>
          <a:p>
            <a:pPr lvl="1"/>
            <a:r>
              <a:rPr lang="en-US" dirty="0"/>
              <a:t>Certified Authorization Professional (CAP</a:t>
            </a:r>
            <a:r>
              <a:rPr lang="en-US" dirty="0" smtClean="0"/>
              <a:t>)</a:t>
            </a:r>
          </a:p>
          <a:p>
            <a:pPr lvl="1"/>
            <a:r>
              <a:rPr lang="en-US" dirty="0" smtClean="0"/>
              <a:t>Certified </a:t>
            </a:r>
            <a:r>
              <a:rPr lang="en-US" dirty="0"/>
              <a:t>Cyber Forensics Professional (CCFP</a:t>
            </a:r>
            <a:r>
              <a:rPr lang="en-US" dirty="0" smtClean="0"/>
              <a:t>)</a:t>
            </a:r>
          </a:p>
          <a:p>
            <a:pPr lvl="1"/>
            <a:r>
              <a:rPr lang="en-US" dirty="0" smtClean="0"/>
              <a:t>Certified </a:t>
            </a:r>
            <a:r>
              <a:rPr lang="en-US" dirty="0"/>
              <a:t>Cloud Security Professional (CCSP</a:t>
            </a:r>
            <a:r>
              <a:rPr lang="en-US" dirty="0" smtClean="0"/>
              <a:t>)</a:t>
            </a:r>
          </a:p>
          <a:p>
            <a:pPr lvl="1"/>
            <a:r>
              <a:rPr lang="en-US" dirty="0" smtClean="0"/>
              <a:t>Certified </a:t>
            </a:r>
            <a:r>
              <a:rPr lang="en-US" dirty="0"/>
              <a:t>Secure Software Lifecycle Professional (CSSLP</a:t>
            </a:r>
            <a:r>
              <a:rPr lang="en-US" dirty="0" smtClean="0"/>
              <a:t>)</a:t>
            </a:r>
          </a:p>
          <a:p>
            <a:pPr lvl="1"/>
            <a:r>
              <a:rPr lang="en-US" dirty="0" smtClean="0"/>
              <a:t>Health </a:t>
            </a:r>
            <a:r>
              <a:rPr lang="en-US" dirty="0"/>
              <a:t>Care Information Security and Privacy Practitioner (HCISPP</a:t>
            </a:r>
            <a:r>
              <a:rPr lang="en-US" dirty="0" smtClean="0"/>
              <a:t>)</a:t>
            </a:r>
          </a:p>
        </p:txBody>
      </p:sp>
    </p:spTree>
    <p:extLst>
      <p:ext uri="{BB962C8B-B14F-4D97-AF65-F5344CB8AC3E}">
        <p14:creationId xmlns:p14="http://schemas.microsoft.com/office/powerpoint/2010/main" val="24450884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Grp="1" noChangeArrowheads="1"/>
          </p:cNvSpPr>
          <p:nvPr>
            <p:ph type="title"/>
          </p:nvPr>
        </p:nvSpPr>
        <p:spPr/>
        <p:txBody>
          <a:bodyPr>
            <a:normAutofit fontScale="90000"/>
          </a:bodyPr>
          <a:lstStyle/>
          <a:p>
            <a:r>
              <a:rPr lang="en-US" dirty="0" smtClean="0"/>
              <a:t>Certified Information Systems Security Professional (CISSP) </a:t>
            </a:r>
          </a:p>
        </p:txBody>
      </p:sp>
      <p:sp>
        <p:nvSpPr>
          <p:cNvPr id="21509" name="Rectangle 5"/>
          <p:cNvSpPr>
            <a:spLocks noGrp="1" noChangeArrowheads="1"/>
          </p:cNvSpPr>
          <p:nvPr>
            <p:ph type="body" idx="1"/>
          </p:nvPr>
        </p:nvSpPr>
        <p:spPr/>
        <p:txBody>
          <a:bodyPr>
            <a:normAutofit fontScale="92500" lnSpcReduction="10000"/>
          </a:bodyPr>
          <a:lstStyle/>
          <a:p>
            <a:r>
              <a:rPr lang="en-US" dirty="0" smtClean="0"/>
              <a:t>Considered one of the most prestigious certification for security managers and CISOs, the CISSP certification recognizes mastery of an internationally recognized common body of knowledge (CBK) in information security, covering these domains: </a:t>
            </a:r>
          </a:p>
          <a:p>
            <a:pPr lvl="1"/>
            <a:r>
              <a:rPr lang="en-US" dirty="0"/>
              <a:t>Asset Security</a:t>
            </a:r>
          </a:p>
          <a:p>
            <a:pPr lvl="1"/>
            <a:r>
              <a:rPr lang="en-US" dirty="0"/>
              <a:t>Communications and Network Security</a:t>
            </a:r>
          </a:p>
          <a:p>
            <a:pPr lvl="1"/>
            <a:r>
              <a:rPr lang="en-US" dirty="0"/>
              <a:t>Identity and Access Management</a:t>
            </a:r>
          </a:p>
          <a:p>
            <a:pPr lvl="1"/>
            <a:r>
              <a:rPr lang="en-US" dirty="0"/>
              <a:t>Security and Risk Management</a:t>
            </a:r>
          </a:p>
          <a:p>
            <a:pPr lvl="1"/>
            <a:r>
              <a:rPr lang="en-US" dirty="0"/>
              <a:t>Security Assessment and Testing</a:t>
            </a:r>
          </a:p>
          <a:p>
            <a:pPr lvl="1"/>
            <a:r>
              <a:rPr lang="en-US" dirty="0"/>
              <a:t>Security Engineering</a:t>
            </a:r>
          </a:p>
          <a:p>
            <a:pPr lvl="1"/>
            <a:r>
              <a:rPr lang="en-US" dirty="0"/>
              <a:t>Security Operations</a:t>
            </a:r>
          </a:p>
          <a:p>
            <a:pPr lvl="1"/>
            <a:r>
              <a:rPr lang="en-US" dirty="0"/>
              <a:t>Software Development </a:t>
            </a:r>
            <a:r>
              <a:rPr lang="en-US" dirty="0" smtClean="0"/>
              <a:t>Security</a:t>
            </a:r>
            <a:endParaRPr lang="en-US" dirty="0"/>
          </a:p>
        </p:txBody>
      </p:sp>
    </p:spTree>
    <p:extLst>
      <p:ext uri="{BB962C8B-B14F-4D97-AF65-F5344CB8AC3E}">
        <p14:creationId xmlns:p14="http://schemas.microsoft.com/office/powerpoint/2010/main" val="6297413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smtClean="0"/>
              <a:t>CISSP Concentrations</a:t>
            </a:r>
          </a:p>
        </p:txBody>
      </p:sp>
      <p:sp>
        <p:nvSpPr>
          <p:cNvPr id="22531" name="Content Placeholder 2"/>
          <p:cNvSpPr>
            <a:spLocks noGrp="1"/>
          </p:cNvSpPr>
          <p:nvPr>
            <p:ph idx="1"/>
          </p:nvPr>
        </p:nvSpPr>
        <p:spPr>
          <a:xfrm>
            <a:off x="457200" y="1219200"/>
            <a:ext cx="8458200" cy="5410200"/>
          </a:xfrm>
        </p:spPr>
        <p:txBody>
          <a:bodyPr>
            <a:normAutofit lnSpcReduction="10000"/>
          </a:bodyPr>
          <a:lstStyle/>
          <a:p>
            <a:r>
              <a:rPr lang="en-US" sz="2400" i="1" dirty="0" smtClean="0"/>
              <a:t>ISSAP</a:t>
            </a:r>
            <a:r>
              <a:rPr lang="en-US" sz="2400" dirty="0"/>
              <a:t>®</a:t>
            </a:r>
            <a:r>
              <a:rPr lang="en-US" sz="2400" i="1" dirty="0"/>
              <a:t>: Information Systems Security Architecture Professional—The </a:t>
            </a:r>
            <a:r>
              <a:rPr lang="en-US" sz="2400" i="1" dirty="0" smtClean="0"/>
              <a:t>CISSP-ISSAP is </a:t>
            </a:r>
            <a:r>
              <a:rPr lang="en-US" sz="2400" i="1" dirty="0"/>
              <a:t>an appropriate credential for Chief Security Architects and Analysts who </a:t>
            </a:r>
            <a:r>
              <a:rPr lang="en-US" sz="2400" i="1" dirty="0" smtClean="0"/>
              <a:t>may typically </a:t>
            </a:r>
            <a:r>
              <a:rPr lang="en-US" sz="2400" i="1" dirty="0"/>
              <a:t>work as independent consultants or in similar </a:t>
            </a:r>
            <a:r>
              <a:rPr lang="en-US" sz="2400" i="1" dirty="0" smtClean="0"/>
              <a:t>capacities</a:t>
            </a:r>
          </a:p>
          <a:p>
            <a:r>
              <a:rPr lang="en-US" sz="2400" i="1" dirty="0" smtClean="0"/>
              <a:t>ISSEP</a:t>
            </a:r>
            <a:r>
              <a:rPr lang="en-US" sz="2400" dirty="0"/>
              <a:t>®</a:t>
            </a:r>
            <a:r>
              <a:rPr lang="en-US" sz="2400" i="1" dirty="0"/>
              <a:t>: Information Systems Security Engineering </a:t>
            </a:r>
            <a:r>
              <a:rPr lang="en-US" sz="2400" i="1" dirty="0" smtClean="0"/>
              <a:t>Professional—The CISSP-ISSEP credential </a:t>
            </a:r>
            <a:r>
              <a:rPr lang="en-US" sz="2400" i="1" dirty="0"/>
              <a:t>was developed in conjunction with the U.S. National </a:t>
            </a:r>
            <a:r>
              <a:rPr lang="en-US" sz="2400" i="1" dirty="0" smtClean="0"/>
              <a:t>Security Agency </a:t>
            </a:r>
            <a:r>
              <a:rPr lang="en-US" sz="2400" i="1" dirty="0"/>
              <a:t>(NSA) providing an invaluable tool for any systems security </a:t>
            </a:r>
            <a:r>
              <a:rPr lang="en-US" sz="2400" i="1" dirty="0" smtClean="0"/>
              <a:t>engineering professional </a:t>
            </a:r>
          </a:p>
          <a:p>
            <a:r>
              <a:rPr lang="en-US" sz="2400" i="1" dirty="0" smtClean="0"/>
              <a:t>ISSMP</a:t>
            </a:r>
            <a:r>
              <a:rPr lang="en-US" sz="2400" dirty="0"/>
              <a:t>®</a:t>
            </a:r>
            <a:r>
              <a:rPr lang="en-US" sz="2400" i="1" dirty="0"/>
              <a:t>: Information Systems Security Management Professional Enterprise </a:t>
            </a:r>
            <a:r>
              <a:rPr lang="en-US" sz="2400" i="1" dirty="0" smtClean="0"/>
              <a:t>Security Management </a:t>
            </a:r>
            <a:r>
              <a:rPr lang="en-US" sz="2400" i="1" dirty="0"/>
              <a:t>Practice—The CISSP-ISSMP credential contains deep </a:t>
            </a:r>
            <a:r>
              <a:rPr lang="en-US" sz="2400" i="1" dirty="0" smtClean="0"/>
              <a:t>managerial elements</a:t>
            </a:r>
            <a:r>
              <a:rPr lang="en-US" sz="2400" i="1" dirty="0"/>
              <a:t>, such as project management, risk management, setting up and </a:t>
            </a:r>
            <a:r>
              <a:rPr lang="en-US" sz="2400" i="1" dirty="0" smtClean="0"/>
              <a:t>delivering a </a:t>
            </a:r>
            <a:r>
              <a:rPr lang="en-US" sz="2400" i="1" dirty="0"/>
              <a:t>security awareness program, and managing a business continuity </a:t>
            </a:r>
            <a:r>
              <a:rPr lang="en-US" sz="2400" i="1" dirty="0" smtClean="0"/>
              <a:t>planning program</a:t>
            </a:r>
            <a:br>
              <a:rPr lang="en-US" sz="2400" i="1" dirty="0" smtClean="0"/>
            </a:br>
            <a:r>
              <a:rPr lang="en-US" sz="2400" i="1" dirty="0"/>
              <a:t>Source: (ISC)</a:t>
            </a:r>
            <a:r>
              <a:rPr lang="en-US" sz="2400" i="1" baseline="30000" dirty="0"/>
              <a:t>2</a:t>
            </a:r>
            <a:r>
              <a:rPr lang="en-US" sz="2400" i="1" dirty="0"/>
              <a:t> </a:t>
            </a:r>
          </a:p>
        </p:txBody>
      </p:sp>
    </p:spTree>
    <p:extLst>
      <p:ext uri="{BB962C8B-B14F-4D97-AF65-F5344CB8AC3E}">
        <p14:creationId xmlns:p14="http://schemas.microsoft.com/office/powerpoint/2010/main" val="6834006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a:normAutofit/>
          </a:bodyPr>
          <a:lstStyle/>
          <a:p>
            <a:r>
              <a:rPr lang="en-US" dirty="0" smtClean="0"/>
              <a:t>Systems Security Certified Practitioner (SSCP)</a:t>
            </a:r>
          </a:p>
        </p:txBody>
      </p:sp>
      <p:sp>
        <p:nvSpPr>
          <p:cNvPr id="23557" name="Rectangle 5"/>
          <p:cNvSpPr>
            <a:spLocks noGrp="1" noChangeArrowheads="1"/>
          </p:cNvSpPr>
          <p:nvPr>
            <p:ph type="body" idx="1"/>
          </p:nvPr>
        </p:nvSpPr>
        <p:spPr/>
        <p:txBody>
          <a:bodyPr>
            <a:normAutofit fontScale="92500" lnSpcReduction="20000"/>
          </a:bodyPr>
          <a:lstStyle/>
          <a:p>
            <a:r>
              <a:rPr lang="en-US" dirty="0" smtClean="0"/>
              <a:t>The SSCP certification is more applicable to an entry-level security manager than a technician, as the bulk of its questions focus on the operational InfoSec</a:t>
            </a:r>
          </a:p>
          <a:p>
            <a:r>
              <a:rPr lang="en-US" dirty="0" smtClean="0"/>
              <a:t>The SSCP focuses “on practices, roles, and responsibilities as defined by experts from major IS industries” and covers seven domains: </a:t>
            </a:r>
          </a:p>
          <a:p>
            <a:pPr lvl="1"/>
            <a:r>
              <a:rPr lang="en-US" dirty="0"/>
              <a:t>Access controls</a:t>
            </a:r>
          </a:p>
          <a:p>
            <a:pPr lvl="1"/>
            <a:r>
              <a:rPr lang="en-US" dirty="0" smtClean="0"/>
              <a:t>Cryptography</a:t>
            </a:r>
          </a:p>
          <a:p>
            <a:pPr lvl="1"/>
            <a:r>
              <a:rPr lang="en-US" dirty="0" smtClean="0"/>
              <a:t>Incident response and recovery</a:t>
            </a:r>
            <a:endParaRPr lang="en-US" dirty="0"/>
          </a:p>
          <a:p>
            <a:pPr lvl="1"/>
            <a:r>
              <a:rPr lang="en-US" dirty="0" smtClean="0"/>
              <a:t>Networks </a:t>
            </a:r>
            <a:r>
              <a:rPr lang="en-US" dirty="0"/>
              <a:t>and </a:t>
            </a:r>
            <a:r>
              <a:rPr lang="en-US" dirty="0" smtClean="0"/>
              <a:t>communications security</a:t>
            </a:r>
            <a:endParaRPr lang="en-US" dirty="0"/>
          </a:p>
          <a:p>
            <a:pPr lvl="1"/>
            <a:r>
              <a:rPr lang="en-US" dirty="0" smtClean="0"/>
              <a:t>Risk identification, monitoring, and analysis</a:t>
            </a:r>
            <a:endParaRPr lang="en-US" dirty="0"/>
          </a:p>
          <a:p>
            <a:pPr lvl="1"/>
            <a:r>
              <a:rPr lang="en-US" dirty="0" smtClean="0"/>
              <a:t>Security </a:t>
            </a:r>
            <a:r>
              <a:rPr lang="en-US" dirty="0"/>
              <a:t>operations and </a:t>
            </a:r>
            <a:r>
              <a:rPr lang="en-US" dirty="0" smtClean="0"/>
              <a:t>administration</a:t>
            </a:r>
          </a:p>
          <a:p>
            <a:pPr lvl="1"/>
            <a:r>
              <a:rPr lang="en-US" dirty="0" smtClean="0"/>
              <a:t>Systems and applications security</a:t>
            </a:r>
          </a:p>
        </p:txBody>
      </p:sp>
    </p:spTree>
    <p:extLst>
      <p:ext uri="{BB962C8B-B14F-4D97-AF65-F5344CB8AC3E}">
        <p14:creationId xmlns:p14="http://schemas.microsoft.com/office/powerpoint/2010/main" val="14426303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Other (ISC)</a:t>
            </a:r>
            <a:r>
              <a:rPr lang="en-US" baseline="30000" dirty="0"/>
              <a:t>2</a:t>
            </a:r>
            <a:r>
              <a:rPr lang="en-US" dirty="0"/>
              <a:t> Certifications </a:t>
            </a:r>
          </a:p>
        </p:txBody>
      </p:sp>
      <p:sp>
        <p:nvSpPr>
          <p:cNvPr id="3" name="Content Placeholder 2"/>
          <p:cNvSpPr>
            <a:spLocks noGrp="1"/>
          </p:cNvSpPr>
          <p:nvPr>
            <p:ph idx="1"/>
          </p:nvPr>
        </p:nvSpPr>
        <p:spPr>
          <a:xfrm>
            <a:off x="457200" y="1600200"/>
            <a:ext cx="8686800" cy="4419600"/>
          </a:xfrm>
        </p:spPr>
        <p:txBody>
          <a:bodyPr>
            <a:normAutofit fontScale="92500" lnSpcReduction="20000"/>
          </a:bodyPr>
          <a:lstStyle/>
          <a:p>
            <a:r>
              <a:rPr lang="en-US" dirty="0" smtClean="0"/>
              <a:t>In </a:t>
            </a:r>
            <a:r>
              <a:rPr lang="en-US" dirty="0"/>
              <a:t>addition to the CISSP and its concentrations, and </a:t>
            </a:r>
            <a:r>
              <a:rPr lang="en-US" dirty="0" smtClean="0"/>
              <a:t>the SSCP</a:t>
            </a:r>
            <a:r>
              <a:rPr lang="en-US" dirty="0"/>
              <a:t>, (ISC)</a:t>
            </a:r>
            <a:r>
              <a:rPr lang="en-US" baseline="30000" dirty="0"/>
              <a:t>2</a:t>
            </a:r>
            <a:r>
              <a:rPr lang="en-US" dirty="0"/>
              <a:t> offers additional, specialized certifications:</a:t>
            </a:r>
          </a:p>
          <a:p>
            <a:pPr lvl="1"/>
            <a:r>
              <a:rPr lang="en-US" dirty="0" smtClean="0"/>
              <a:t>Certified </a:t>
            </a:r>
            <a:r>
              <a:rPr lang="en-US" dirty="0"/>
              <a:t>Authorization Professional (CAP)—For individuals responsible for </a:t>
            </a:r>
            <a:r>
              <a:rPr lang="en-US" dirty="0" smtClean="0"/>
              <a:t>maintaining and </a:t>
            </a:r>
            <a:r>
              <a:rPr lang="en-US" dirty="0"/>
              <a:t>authorizing </a:t>
            </a:r>
            <a:r>
              <a:rPr lang="en-US" dirty="0" smtClean="0"/>
              <a:t>systems</a:t>
            </a:r>
          </a:p>
          <a:p>
            <a:pPr lvl="1"/>
            <a:r>
              <a:rPr lang="en-US" dirty="0" smtClean="0"/>
              <a:t>Certified </a:t>
            </a:r>
            <a:r>
              <a:rPr lang="en-US" dirty="0"/>
              <a:t>Cyber Forensics Professional (CCFP)—For individuals with digital </a:t>
            </a:r>
            <a:r>
              <a:rPr lang="en-US" dirty="0" smtClean="0"/>
              <a:t>forensics responsibility</a:t>
            </a:r>
          </a:p>
          <a:p>
            <a:pPr lvl="1"/>
            <a:r>
              <a:rPr lang="en-US" dirty="0" smtClean="0"/>
              <a:t>Certified </a:t>
            </a:r>
            <a:r>
              <a:rPr lang="en-US" dirty="0"/>
              <a:t>Cloud Security Professional (CCSP)—For individuals with responsibility </a:t>
            </a:r>
            <a:r>
              <a:rPr lang="en-US" dirty="0" smtClean="0"/>
              <a:t>for cloud-based </a:t>
            </a:r>
            <a:r>
              <a:rPr lang="en-US" dirty="0"/>
              <a:t>systems </a:t>
            </a:r>
            <a:r>
              <a:rPr lang="en-US" dirty="0" smtClean="0"/>
              <a:t>security</a:t>
            </a:r>
          </a:p>
          <a:p>
            <a:pPr lvl="1"/>
            <a:r>
              <a:rPr lang="en-US" dirty="0" smtClean="0"/>
              <a:t>Certified Secure Software Lifecycle Professional (CSSLP)—For individuals </a:t>
            </a:r>
            <a:r>
              <a:rPr lang="en-US" dirty="0"/>
              <a:t>with responsibility for the development and implementation of secure </a:t>
            </a:r>
            <a:r>
              <a:rPr lang="en-US" dirty="0" smtClean="0"/>
              <a:t>software</a:t>
            </a:r>
          </a:p>
          <a:p>
            <a:pPr lvl="1"/>
            <a:r>
              <a:rPr lang="en-US" dirty="0" smtClean="0"/>
              <a:t>Health </a:t>
            </a:r>
            <a:r>
              <a:rPr lang="en-US" dirty="0"/>
              <a:t>Care Information Security and Privacy Practitioner (HCISPP)—For </a:t>
            </a:r>
            <a:r>
              <a:rPr lang="en-US" dirty="0" smtClean="0"/>
              <a:t>individuals working </a:t>
            </a:r>
            <a:r>
              <a:rPr lang="en-US" dirty="0"/>
              <a:t>in the healthcare </a:t>
            </a:r>
            <a:r>
              <a:rPr lang="en-US" dirty="0" smtClean="0"/>
              <a:t>field </a:t>
            </a:r>
            <a:r>
              <a:rPr lang="en-US" dirty="0"/>
              <a:t>or with responsibilities to manage, </a:t>
            </a:r>
            <a:r>
              <a:rPr lang="en-US" dirty="0" smtClean="0"/>
              <a:t>audit, or </a:t>
            </a:r>
            <a:r>
              <a:rPr lang="en-US" dirty="0"/>
              <a:t>secure healthcare </a:t>
            </a:r>
            <a:r>
              <a:rPr lang="en-US" dirty="0" smtClean="0"/>
              <a:t>systems</a:t>
            </a:r>
          </a:p>
        </p:txBody>
      </p:sp>
    </p:spTree>
    <p:extLst>
      <p:ext uri="{BB962C8B-B14F-4D97-AF65-F5344CB8AC3E}">
        <p14:creationId xmlns:p14="http://schemas.microsoft.com/office/powerpoint/2010/main" val="3412091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7"/>
          <p:cNvSpPr>
            <a:spLocks noGrp="1" noChangeArrowheads="1"/>
          </p:cNvSpPr>
          <p:nvPr>
            <p:ph type="body" idx="1"/>
          </p:nvPr>
        </p:nvSpPr>
        <p:spPr>
          <a:xfrm>
            <a:off x="365125" y="1538818"/>
            <a:ext cx="8415338" cy="3410164"/>
          </a:xfrm>
        </p:spPr>
        <p:txBody>
          <a:bodyPr/>
          <a:lstStyle/>
          <a:p>
            <a:r>
              <a:rPr lang="en-US" dirty="0" smtClean="0"/>
              <a:t>Among the variables that determine how to structure an InfoSec program are organizational culture, size, security personnel budget, and security capital budget</a:t>
            </a:r>
          </a:p>
          <a:p>
            <a:pPr lvl="1"/>
            <a:r>
              <a:rPr lang="en-US" dirty="0" smtClean="0"/>
              <a:t>“…as organizations get larger in size, their security departments are not keeping up with the demands of increasingly complex organizational infrastructures. Security spending per user and per machine declines exponentially as organizations grow, leaving most handcuffed when it comes to implementing effective security procedures”</a:t>
            </a:r>
          </a:p>
        </p:txBody>
      </p:sp>
      <p:sp>
        <p:nvSpPr>
          <p:cNvPr id="6147" name="Rectangle 6"/>
          <p:cNvSpPr>
            <a:spLocks noGrp="1" noChangeArrowheads="1"/>
          </p:cNvSpPr>
          <p:nvPr>
            <p:ph type="title"/>
          </p:nvPr>
        </p:nvSpPr>
        <p:spPr/>
        <p:txBody>
          <a:bodyPr/>
          <a:lstStyle/>
          <a:p>
            <a:r>
              <a:rPr lang="en-US" dirty="0" smtClean="0"/>
              <a:t>Organizing for Security </a:t>
            </a:r>
            <a:r>
              <a:rPr lang="en-US" dirty="0"/>
              <a:t>(Continued)</a:t>
            </a:r>
            <a:endParaRPr lang="en-US" dirty="0" smtClean="0"/>
          </a:p>
        </p:txBody>
      </p:sp>
    </p:spTree>
    <p:extLst>
      <p:ext uri="{BB962C8B-B14F-4D97-AF65-F5344CB8AC3E}">
        <p14:creationId xmlns:p14="http://schemas.microsoft.com/office/powerpoint/2010/main" val="21313020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ISACA Certifications</a:t>
            </a:r>
            <a:endParaRPr lang="en-US" dirty="0"/>
          </a:p>
        </p:txBody>
      </p:sp>
      <p:sp>
        <p:nvSpPr>
          <p:cNvPr id="3" name="Content Placeholder 2"/>
          <p:cNvSpPr>
            <a:spLocks noGrp="1"/>
          </p:cNvSpPr>
          <p:nvPr>
            <p:ph idx="1"/>
          </p:nvPr>
        </p:nvSpPr>
        <p:spPr/>
        <p:txBody>
          <a:bodyPr>
            <a:normAutofit/>
          </a:bodyPr>
          <a:lstStyle/>
          <a:p>
            <a:r>
              <a:rPr lang="en-US" dirty="0"/>
              <a:t>Formerly known as the Information Systems Audit and Control Association, ISACA </a:t>
            </a:r>
            <a:r>
              <a:rPr lang="en-US" dirty="0" smtClean="0"/>
              <a:t>promotes four </a:t>
            </a:r>
            <a:r>
              <a:rPr lang="en-US" dirty="0"/>
              <a:t>certifications: </a:t>
            </a:r>
            <a:endParaRPr lang="en-US" dirty="0" smtClean="0"/>
          </a:p>
          <a:p>
            <a:pPr lvl="1"/>
            <a:r>
              <a:rPr lang="en-US" dirty="0" smtClean="0"/>
              <a:t>Certified </a:t>
            </a:r>
            <a:r>
              <a:rPr lang="en-US" dirty="0"/>
              <a:t>Information Security Manager (</a:t>
            </a:r>
            <a:r>
              <a:rPr lang="en-US" dirty="0" smtClean="0"/>
              <a:t>CISM)</a:t>
            </a:r>
          </a:p>
          <a:p>
            <a:pPr lvl="1"/>
            <a:r>
              <a:rPr lang="en-US" dirty="0" smtClean="0"/>
              <a:t>Certified Information Security </a:t>
            </a:r>
            <a:r>
              <a:rPr lang="en-US" dirty="0"/>
              <a:t>Auditor (</a:t>
            </a:r>
            <a:r>
              <a:rPr lang="en-US" dirty="0" smtClean="0"/>
              <a:t>CISA)</a:t>
            </a:r>
          </a:p>
          <a:p>
            <a:pPr lvl="1"/>
            <a:r>
              <a:rPr lang="en-US" dirty="0" smtClean="0"/>
              <a:t>Certified </a:t>
            </a:r>
            <a:r>
              <a:rPr lang="en-US" dirty="0"/>
              <a:t>in the Governance of Enterprise IT (</a:t>
            </a:r>
            <a:r>
              <a:rPr lang="en-US" dirty="0" smtClean="0"/>
              <a:t>CGEIT)</a:t>
            </a:r>
          </a:p>
          <a:p>
            <a:pPr lvl="1"/>
            <a:r>
              <a:rPr lang="en-US" dirty="0" smtClean="0"/>
              <a:t>Certified in </a:t>
            </a:r>
            <a:r>
              <a:rPr lang="en-US" dirty="0"/>
              <a:t>Risk and Information Systems Control (CRISC</a:t>
            </a:r>
            <a:r>
              <a:rPr lang="en-US" dirty="0" smtClean="0"/>
              <a:t>)</a:t>
            </a:r>
            <a:endParaRPr lang="en-US" dirty="0"/>
          </a:p>
        </p:txBody>
      </p:sp>
    </p:spTree>
    <p:extLst>
      <p:ext uri="{BB962C8B-B14F-4D97-AF65-F5344CB8AC3E}">
        <p14:creationId xmlns:p14="http://schemas.microsoft.com/office/powerpoint/2010/main" val="17750287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4"/>
          <p:cNvSpPr>
            <a:spLocks noGrp="1" noChangeArrowheads="1"/>
          </p:cNvSpPr>
          <p:nvPr>
            <p:ph type="title"/>
          </p:nvPr>
        </p:nvSpPr>
        <p:spPr/>
        <p:txBody>
          <a:bodyPr>
            <a:normAutofit/>
          </a:bodyPr>
          <a:lstStyle/>
          <a:p>
            <a:r>
              <a:rPr lang="en-US" dirty="0" smtClean="0"/>
              <a:t>Certified Information Security Manager (CISM)</a:t>
            </a:r>
          </a:p>
        </p:txBody>
      </p:sp>
      <p:sp>
        <p:nvSpPr>
          <p:cNvPr id="26628" name="Rectangle 5"/>
          <p:cNvSpPr>
            <a:spLocks noGrp="1" noChangeArrowheads="1"/>
          </p:cNvSpPr>
          <p:nvPr>
            <p:ph type="body" idx="1"/>
          </p:nvPr>
        </p:nvSpPr>
        <p:spPr/>
        <p:txBody>
          <a:bodyPr>
            <a:normAutofit fontScale="92500"/>
          </a:bodyPr>
          <a:lstStyle/>
          <a:p>
            <a:r>
              <a:rPr lang="en-US" dirty="0" smtClean="0"/>
              <a:t>The CISM credential is geared toward experienced information security managers and others who may have information security management responsibilities </a:t>
            </a:r>
          </a:p>
          <a:p>
            <a:r>
              <a:rPr lang="en-US" dirty="0" smtClean="0"/>
              <a:t>The CISM can assure executive management that a candidate has the required background knowledge needed for effective security management and consulting</a:t>
            </a:r>
          </a:p>
          <a:p>
            <a:r>
              <a:rPr lang="en-US" dirty="0"/>
              <a:t>The </a:t>
            </a:r>
            <a:r>
              <a:rPr lang="en-US" dirty="0" smtClean="0"/>
              <a:t>CISM exam </a:t>
            </a:r>
            <a:r>
              <a:rPr lang="en-US" dirty="0"/>
              <a:t>covers:</a:t>
            </a:r>
          </a:p>
          <a:p>
            <a:pPr marL="914400" lvl="1" indent="-457200">
              <a:buAutoNum type="arabicPeriod"/>
            </a:pPr>
            <a:r>
              <a:rPr lang="en-US" dirty="0"/>
              <a:t>Information </a:t>
            </a:r>
            <a:r>
              <a:rPr lang="en-US" dirty="0" smtClean="0"/>
              <a:t>security governance </a:t>
            </a:r>
            <a:endParaRPr lang="en-US" dirty="0"/>
          </a:p>
          <a:p>
            <a:pPr marL="914400" lvl="1" indent="-457200">
              <a:buAutoNum type="arabicPeriod"/>
            </a:pPr>
            <a:r>
              <a:rPr lang="en-US" dirty="0"/>
              <a:t>Information </a:t>
            </a:r>
            <a:r>
              <a:rPr lang="en-US" dirty="0" smtClean="0"/>
              <a:t>risk management</a:t>
            </a:r>
            <a:endParaRPr lang="en-US" dirty="0"/>
          </a:p>
          <a:p>
            <a:pPr marL="914400" lvl="1" indent="-457200">
              <a:buAutoNum type="arabicPeriod"/>
            </a:pPr>
            <a:r>
              <a:rPr lang="en-US" dirty="0"/>
              <a:t>Information </a:t>
            </a:r>
            <a:r>
              <a:rPr lang="en-US" dirty="0" smtClean="0"/>
              <a:t>security program development </a:t>
            </a:r>
            <a:r>
              <a:rPr lang="en-US" dirty="0"/>
              <a:t>and </a:t>
            </a:r>
            <a:r>
              <a:rPr lang="en-US" dirty="0" smtClean="0"/>
              <a:t>management </a:t>
            </a:r>
            <a:endParaRPr lang="en-US" dirty="0"/>
          </a:p>
          <a:p>
            <a:pPr marL="914400" lvl="1" indent="-457200">
              <a:buAutoNum type="arabicPeriod"/>
            </a:pPr>
            <a:r>
              <a:rPr lang="en-US" dirty="0"/>
              <a:t>Information </a:t>
            </a:r>
            <a:r>
              <a:rPr lang="en-US" dirty="0" smtClean="0"/>
              <a:t>security incident management</a:t>
            </a:r>
            <a:endParaRPr lang="en-US" dirty="0"/>
          </a:p>
          <a:p>
            <a:endParaRPr lang="en-US" dirty="0" smtClean="0"/>
          </a:p>
        </p:txBody>
      </p:sp>
    </p:spTree>
    <p:extLst>
      <p:ext uri="{BB962C8B-B14F-4D97-AF65-F5344CB8AC3E}">
        <p14:creationId xmlns:p14="http://schemas.microsoft.com/office/powerpoint/2010/main" val="30603293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Certified in the Governance of IT (CGEIT)</a:t>
            </a:r>
            <a:endParaRPr lang="en-US" dirty="0"/>
          </a:p>
        </p:txBody>
      </p:sp>
      <p:sp>
        <p:nvSpPr>
          <p:cNvPr id="3" name="Content Placeholder 2"/>
          <p:cNvSpPr>
            <a:spLocks noGrp="1"/>
          </p:cNvSpPr>
          <p:nvPr>
            <p:ph idx="1"/>
          </p:nvPr>
        </p:nvSpPr>
        <p:spPr/>
        <p:txBody>
          <a:bodyPr>
            <a:normAutofit/>
          </a:bodyPr>
          <a:lstStyle/>
          <a:p>
            <a:r>
              <a:rPr lang="en-US" dirty="0" smtClean="0"/>
              <a:t>ISACA’s Certified </a:t>
            </a:r>
            <a:r>
              <a:rPr lang="en-US" dirty="0"/>
              <a:t>in the Governance of IT (CGEIT) </a:t>
            </a:r>
            <a:r>
              <a:rPr lang="en-US" dirty="0" smtClean="0"/>
              <a:t>certification is </a:t>
            </a:r>
            <a:r>
              <a:rPr lang="en-US" dirty="0"/>
              <a:t>targeted at upper-level </a:t>
            </a:r>
            <a:r>
              <a:rPr lang="en-US" dirty="0" smtClean="0"/>
              <a:t>executives, including </a:t>
            </a:r>
            <a:r>
              <a:rPr lang="en-US" dirty="0"/>
              <a:t>CISOs and CIOs, </a:t>
            </a:r>
            <a:r>
              <a:rPr lang="en-US" dirty="0" smtClean="0"/>
              <a:t>directors, and </a:t>
            </a:r>
            <a:r>
              <a:rPr lang="en-US" dirty="0"/>
              <a:t>consultants with knowledge and experience in IT </a:t>
            </a:r>
            <a:r>
              <a:rPr lang="en-US" dirty="0" smtClean="0"/>
              <a:t>governance</a:t>
            </a:r>
          </a:p>
          <a:p>
            <a:r>
              <a:rPr lang="en-US" dirty="0" smtClean="0"/>
              <a:t>The </a:t>
            </a:r>
            <a:r>
              <a:rPr lang="en-US" dirty="0"/>
              <a:t>exam covers the following </a:t>
            </a:r>
            <a:r>
              <a:rPr lang="en-US" dirty="0" smtClean="0"/>
              <a:t>areas:</a:t>
            </a:r>
          </a:p>
          <a:p>
            <a:pPr marL="914400" lvl="1" indent="-457200">
              <a:buAutoNum type="arabicPeriod"/>
            </a:pPr>
            <a:r>
              <a:rPr lang="en-US" dirty="0" smtClean="0"/>
              <a:t>Framework </a:t>
            </a:r>
            <a:r>
              <a:rPr lang="en-US" dirty="0"/>
              <a:t>for the </a:t>
            </a:r>
            <a:r>
              <a:rPr lang="en-US" dirty="0" smtClean="0"/>
              <a:t>governance </a:t>
            </a:r>
            <a:r>
              <a:rPr lang="en-US" dirty="0"/>
              <a:t>of </a:t>
            </a:r>
            <a:r>
              <a:rPr lang="en-US" dirty="0" smtClean="0"/>
              <a:t>enterprise </a:t>
            </a:r>
            <a:r>
              <a:rPr lang="en-US" dirty="0"/>
              <a:t>IT </a:t>
            </a:r>
            <a:endParaRPr lang="en-US" dirty="0" smtClean="0"/>
          </a:p>
          <a:p>
            <a:pPr marL="914400" lvl="1" indent="-457200">
              <a:buAutoNum type="arabicPeriod"/>
            </a:pPr>
            <a:r>
              <a:rPr lang="en-US" dirty="0" smtClean="0"/>
              <a:t>Strategic management </a:t>
            </a:r>
          </a:p>
          <a:p>
            <a:pPr marL="914400" lvl="1" indent="-457200">
              <a:buAutoNum type="arabicPeriod"/>
            </a:pPr>
            <a:r>
              <a:rPr lang="en-US" dirty="0" smtClean="0"/>
              <a:t>Benefits realization </a:t>
            </a:r>
          </a:p>
          <a:p>
            <a:pPr marL="914400" lvl="1" indent="-457200">
              <a:buAutoNum type="arabicPeriod"/>
            </a:pPr>
            <a:r>
              <a:rPr lang="en-US" dirty="0" smtClean="0"/>
              <a:t>Risk optimization </a:t>
            </a:r>
          </a:p>
          <a:p>
            <a:pPr marL="914400" lvl="1" indent="-457200">
              <a:buAutoNum type="arabicPeriod"/>
            </a:pPr>
            <a:r>
              <a:rPr lang="en-US" dirty="0" smtClean="0"/>
              <a:t>Resource optimization</a:t>
            </a:r>
            <a:endParaRPr lang="en-US" dirty="0"/>
          </a:p>
        </p:txBody>
      </p:sp>
    </p:spTree>
    <p:extLst>
      <p:ext uri="{BB962C8B-B14F-4D97-AF65-F5344CB8AC3E}">
        <p14:creationId xmlns:p14="http://schemas.microsoft.com/office/powerpoint/2010/main" val="28541455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Certified in Risk and Information Systems Controls (</a:t>
            </a:r>
            <a:r>
              <a:rPr lang="en-US" dirty="0"/>
              <a:t>C</a:t>
            </a:r>
            <a:r>
              <a:rPr lang="en-US" dirty="0" smtClean="0"/>
              <a:t>RISC)</a:t>
            </a:r>
            <a:endParaRPr lang="en-US" dirty="0"/>
          </a:p>
        </p:txBody>
      </p:sp>
      <p:sp>
        <p:nvSpPr>
          <p:cNvPr id="3" name="Content Placeholder 2"/>
          <p:cNvSpPr>
            <a:spLocks noGrp="1"/>
          </p:cNvSpPr>
          <p:nvPr>
            <p:ph idx="1"/>
          </p:nvPr>
        </p:nvSpPr>
        <p:spPr>
          <a:xfrm>
            <a:off x="457200" y="1600200"/>
            <a:ext cx="8229600" cy="4724400"/>
          </a:xfrm>
        </p:spPr>
        <p:txBody>
          <a:bodyPr>
            <a:normAutofit/>
          </a:bodyPr>
          <a:lstStyle/>
          <a:p>
            <a:r>
              <a:rPr lang="en-US" dirty="0" smtClean="0"/>
              <a:t>The CRISC prepares </a:t>
            </a:r>
            <a:r>
              <a:rPr lang="en-US" dirty="0"/>
              <a:t>and enables IT professionals for the </a:t>
            </a:r>
            <a:r>
              <a:rPr lang="en-US" dirty="0" smtClean="0"/>
              <a:t>challenges of IT </a:t>
            </a:r>
            <a:r>
              <a:rPr lang="en-US" dirty="0"/>
              <a:t>and enterprise risk </a:t>
            </a:r>
            <a:r>
              <a:rPr lang="en-US" dirty="0" smtClean="0"/>
              <a:t>management</a:t>
            </a:r>
          </a:p>
          <a:p>
            <a:r>
              <a:rPr lang="en-US" dirty="0" smtClean="0"/>
              <a:t>CRISC certification exam tests applicants over the following domains:</a:t>
            </a:r>
          </a:p>
          <a:p>
            <a:pPr marL="914400" lvl="1" indent="-457200">
              <a:buAutoNum type="arabicPeriod"/>
            </a:pPr>
            <a:r>
              <a:rPr lang="en-US" dirty="0" smtClean="0"/>
              <a:t>IT </a:t>
            </a:r>
            <a:r>
              <a:rPr lang="en-US" dirty="0"/>
              <a:t>risk </a:t>
            </a:r>
            <a:r>
              <a:rPr lang="en-US" dirty="0" smtClean="0"/>
              <a:t>identification</a:t>
            </a:r>
          </a:p>
          <a:p>
            <a:pPr marL="914400" lvl="1" indent="-457200">
              <a:buAutoNum type="arabicPeriod"/>
            </a:pPr>
            <a:r>
              <a:rPr lang="en-US" dirty="0" smtClean="0"/>
              <a:t>IR </a:t>
            </a:r>
            <a:r>
              <a:rPr lang="en-US" dirty="0"/>
              <a:t>risk assessment </a:t>
            </a:r>
            <a:endParaRPr lang="en-US" dirty="0" smtClean="0"/>
          </a:p>
          <a:p>
            <a:pPr marL="914400" lvl="1" indent="-457200">
              <a:buAutoNum type="arabicPeriod"/>
            </a:pPr>
            <a:r>
              <a:rPr lang="en-US" dirty="0" smtClean="0"/>
              <a:t>Risk </a:t>
            </a:r>
            <a:r>
              <a:rPr lang="en-US" dirty="0"/>
              <a:t>response and mitigation </a:t>
            </a:r>
            <a:endParaRPr lang="en-US" dirty="0" smtClean="0"/>
          </a:p>
          <a:p>
            <a:pPr marL="914400" lvl="1" indent="-457200">
              <a:buAutoNum type="arabicPeriod"/>
            </a:pPr>
            <a:r>
              <a:rPr lang="en-US" dirty="0"/>
              <a:t>R</a:t>
            </a:r>
            <a:r>
              <a:rPr lang="en-US" dirty="0" smtClean="0"/>
              <a:t>isk </a:t>
            </a:r>
            <a:r>
              <a:rPr lang="en-US" dirty="0"/>
              <a:t>and control monitoring and reporting</a:t>
            </a:r>
          </a:p>
          <a:p>
            <a:r>
              <a:rPr lang="en-US" dirty="0" smtClean="0"/>
              <a:t>Applicants must also have three years experience in risk management and IS control</a:t>
            </a:r>
            <a:endParaRPr lang="en-US" dirty="0"/>
          </a:p>
        </p:txBody>
      </p:sp>
    </p:spTree>
    <p:extLst>
      <p:ext uri="{BB962C8B-B14F-4D97-AF65-F5344CB8AC3E}">
        <p14:creationId xmlns:p14="http://schemas.microsoft.com/office/powerpoint/2010/main" val="32348276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Grp="1" noChangeArrowheads="1"/>
          </p:cNvSpPr>
          <p:nvPr>
            <p:ph type="title"/>
          </p:nvPr>
        </p:nvSpPr>
        <p:spPr/>
        <p:txBody>
          <a:bodyPr>
            <a:normAutofit/>
          </a:bodyPr>
          <a:lstStyle/>
          <a:p>
            <a:r>
              <a:rPr lang="en-US" dirty="0" smtClean="0"/>
              <a:t>Certified Information Systems Auditor (CISA) </a:t>
            </a:r>
          </a:p>
        </p:txBody>
      </p:sp>
      <p:sp>
        <p:nvSpPr>
          <p:cNvPr id="28677" name="Rectangle 5"/>
          <p:cNvSpPr>
            <a:spLocks noGrp="1" noChangeArrowheads="1"/>
          </p:cNvSpPr>
          <p:nvPr>
            <p:ph type="body" idx="1"/>
          </p:nvPr>
        </p:nvSpPr>
        <p:spPr/>
        <p:txBody>
          <a:bodyPr>
            <a:normAutofit/>
          </a:bodyPr>
          <a:lstStyle/>
          <a:p>
            <a:r>
              <a:rPr lang="en-US" dirty="0" smtClean="0"/>
              <a:t>ISACA promotes the CISA as being appropriate for auditing, networking, and security professionals</a:t>
            </a:r>
          </a:p>
          <a:p>
            <a:r>
              <a:rPr lang="en-US" dirty="0" smtClean="0"/>
              <a:t>The exam covers the following areas of information systems auditing: </a:t>
            </a:r>
          </a:p>
          <a:p>
            <a:pPr marL="971550" lvl="1" indent="-514350">
              <a:buAutoNum type="arabicPeriod"/>
            </a:pPr>
            <a:r>
              <a:rPr lang="en-US" dirty="0" smtClean="0"/>
              <a:t>The </a:t>
            </a:r>
            <a:r>
              <a:rPr lang="en-US" dirty="0"/>
              <a:t>p</a:t>
            </a:r>
            <a:r>
              <a:rPr lang="en-US" dirty="0" smtClean="0"/>
              <a:t>rocess </a:t>
            </a:r>
            <a:r>
              <a:rPr lang="en-US" dirty="0"/>
              <a:t>of </a:t>
            </a:r>
            <a:r>
              <a:rPr lang="en-US" dirty="0" smtClean="0"/>
              <a:t>auditing information systems </a:t>
            </a:r>
          </a:p>
          <a:p>
            <a:pPr marL="971550" lvl="1" indent="-514350">
              <a:buAutoNum type="arabicPeriod"/>
            </a:pPr>
            <a:r>
              <a:rPr lang="en-US" dirty="0" smtClean="0"/>
              <a:t>Governance </a:t>
            </a:r>
            <a:r>
              <a:rPr lang="en-US" dirty="0"/>
              <a:t>and </a:t>
            </a:r>
            <a:r>
              <a:rPr lang="en-US" dirty="0" smtClean="0"/>
              <a:t>management </a:t>
            </a:r>
            <a:r>
              <a:rPr lang="en-US" dirty="0"/>
              <a:t>of </a:t>
            </a:r>
            <a:r>
              <a:rPr lang="en-US" dirty="0" smtClean="0"/>
              <a:t>IT</a:t>
            </a:r>
          </a:p>
          <a:p>
            <a:pPr marL="971550" lvl="1" indent="-514350">
              <a:buAutoNum type="arabicPeriod"/>
            </a:pPr>
            <a:r>
              <a:rPr lang="en-US" dirty="0" smtClean="0"/>
              <a:t>Information systems acquisition</a:t>
            </a:r>
            <a:r>
              <a:rPr lang="en-US" dirty="0"/>
              <a:t>, </a:t>
            </a:r>
            <a:r>
              <a:rPr lang="en-US" dirty="0" smtClean="0"/>
              <a:t>development, </a:t>
            </a:r>
            <a:r>
              <a:rPr lang="en-US" dirty="0"/>
              <a:t>and </a:t>
            </a:r>
            <a:r>
              <a:rPr lang="en-US" dirty="0" smtClean="0"/>
              <a:t>implementation </a:t>
            </a:r>
          </a:p>
          <a:p>
            <a:pPr marL="971550" lvl="1" indent="-514350">
              <a:buAutoNum type="arabicPeriod"/>
            </a:pPr>
            <a:r>
              <a:rPr lang="en-US" dirty="0" smtClean="0"/>
              <a:t>Information systems </a:t>
            </a:r>
            <a:r>
              <a:rPr lang="en-US" dirty="0"/>
              <a:t>o</a:t>
            </a:r>
            <a:r>
              <a:rPr lang="en-US" dirty="0" smtClean="0"/>
              <a:t>perations</a:t>
            </a:r>
            <a:r>
              <a:rPr lang="en-US" dirty="0"/>
              <a:t>, </a:t>
            </a:r>
            <a:r>
              <a:rPr lang="en-US" dirty="0" smtClean="0"/>
              <a:t>maintenance, </a:t>
            </a:r>
            <a:r>
              <a:rPr lang="en-US" dirty="0"/>
              <a:t>and </a:t>
            </a:r>
            <a:r>
              <a:rPr lang="en-US" dirty="0" smtClean="0"/>
              <a:t>support </a:t>
            </a:r>
          </a:p>
          <a:p>
            <a:pPr marL="971550" lvl="1" indent="-514350">
              <a:buAutoNum type="arabicPeriod"/>
            </a:pPr>
            <a:r>
              <a:rPr lang="en-US" dirty="0" smtClean="0"/>
              <a:t>Protection </a:t>
            </a:r>
            <a:r>
              <a:rPr lang="en-US" dirty="0"/>
              <a:t>of i</a:t>
            </a:r>
            <a:r>
              <a:rPr lang="en-US" dirty="0" smtClean="0"/>
              <a:t>nformation assets </a:t>
            </a:r>
          </a:p>
        </p:txBody>
      </p:sp>
    </p:spTree>
    <p:extLst>
      <p:ext uri="{BB962C8B-B14F-4D97-AF65-F5344CB8AC3E}">
        <p14:creationId xmlns:p14="http://schemas.microsoft.com/office/powerpoint/2010/main" val="59403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4"/>
          <p:cNvSpPr>
            <a:spLocks noGrp="1" noChangeArrowheads="1"/>
          </p:cNvSpPr>
          <p:nvPr>
            <p:ph type="title"/>
          </p:nvPr>
        </p:nvSpPr>
        <p:spPr/>
        <p:txBody>
          <a:bodyPr>
            <a:normAutofit/>
          </a:bodyPr>
          <a:lstStyle/>
          <a:p>
            <a:r>
              <a:rPr lang="en-US" dirty="0" smtClean="0"/>
              <a:t>GIAC Certifications</a:t>
            </a:r>
          </a:p>
        </p:txBody>
      </p:sp>
      <p:sp>
        <p:nvSpPr>
          <p:cNvPr id="28676" name="Rectangle 5"/>
          <p:cNvSpPr>
            <a:spLocks noGrp="1" noChangeArrowheads="1"/>
          </p:cNvSpPr>
          <p:nvPr>
            <p:ph type="body" idx="1"/>
          </p:nvPr>
        </p:nvSpPr>
        <p:spPr>
          <a:xfrm>
            <a:off x="457200" y="1447800"/>
            <a:ext cx="8229600" cy="4953000"/>
          </a:xfrm>
        </p:spPr>
        <p:txBody>
          <a:bodyPr>
            <a:noAutofit/>
          </a:bodyPr>
          <a:lstStyle/>
          <a:p>
            <a:pPr marL="0">
              <a:spcBef>
                <a:spcPts val="0"/>
              </a:spcBef>
            </a:pPr>
            <a:r>
              <a:rPr lang="en-US" sz="2400" dirty="0" smtClean="0"/>
              <a:t>The System Administration, Networking, and Security Organization (SANS) has developed a series of technical security certifications known as the Global Information Assurance Certification (GIAC)</a:t>
            </a:r>
          </a:p>
          <a:p>
            <a:pPr marL="0">
              <a:spcBef>
                <a:spcPts val="0"/>
              </a:spcBef>
            </a:pPr>
            <a:r>
              <a:rPr lang="en-US" sz="2400" dirty="0" smtClean="0"/>
              <a:t>The organization now classifies its training branch as SANS and certification branch as GIAC</a:t>
            </a:r>
          </a:p>
          <a:p>
            <a:pPr marL="0">
              <a:spcBef>
                <a:spcPts val="0"/>
              </a:spcBef>
            </a:pPr>
            <a:r>
              <a:rPr lang="en-US" sz="2400" dirty="0"/>
              <a:t>GIAC certifications are organized into five domains: </a:t>
            </a:r>
          </a:p>
          <a:p>
            <a:pPr marL="857250" indent="-400050">
              <a:lnSpc>
                <a:spcPct val="100000"/>
              </a:lnSpc>
              <a:spcBef>
                <a:spcPts val="0"/>
              </a:spcBef>
            </a:pPr>
            <a:r>
              <a:rPr lang="en-US" sz="2000" dirty="0" smtClean="0"/>
              <a:t>Developer</a:t>
            </a:r>
          </a:p>
          <a:p>
            <a:pPr marL="857250" indent="-400050">
              <a:lnSpc>
                <a:spcPct val="100000"/>
              </a:lnSpc>
              <a:spcBef>
                <a:spcPts val="0"/>
              </a:spcBef>
            </a:pPr>
            <a:r>
              <a:rPr lang="en-US" sz="2000" dirty="0" smtClean="0"/>
              <a:t>Cyber defense</a:t>
            </a:r>
          </a:p>
          <a:p>
            <a:pPr marL="857250" indent="-400050">
              <a:lnSpc>
                <a:spcPct val="100000"/>
              </a:lnSpc>
              <a:spcBef>
                <a:spcPts val="0"/>
              </a:spcBef>
            </a:pPr>
            <a:r>
              <a:rPr lang="en-US" sz="2000" dirty="0" smtClean="0"/>
              <a:t>Penetration testing</a:t>
            </a:r>
          </a:p>
          <a:p>
            <a:pPr marL="857250" indent="-400050">
              <a:lnSpc>
                <a:spcPct val="100000"/>
              </a:lnSpc>
              <a:spcBef>
                <a:spcPts val="0"/>
              </a:spcBef>
            </a:pPr>
            <a:r>
              <a:rPr lang="en-US" sz="2000" dirty="0" smtClean="0"/>
              <a:t>Digital </a:t>
            </a:r>
            <a:r>
              <a:rPr lang="en-US" sz="2000" dirty="0"/>
              <a:t>Forensics and </a:t>
            </a:r>
            <a:r>
              <a:rPr lang="en-US" sz="2000" dirty="0" smtClean="0"/>
              <a:t>incident response</a:t>
            </a:r>
          </a:p>
          <a:p>
            <a:pPr marL="857250" indent="-400050">
              <a:lnSpc>
                <a:spcPct val="100000"/>
              </a:lnSpc>
              <a:spcBef>
                <a:spcPts val="0"/>
              </a:spcBef>
            </a:pPr>
            <a:r>
              <a:rPr lang="en-US" sz="2000" dirty="0" smtClean="0"/>
              <a:t>Management and leadership </a:t>
            </a:r>
          </a:p>
          <a:p>
            <a:pPr marL="0">
              <a:spcBef>
                <a:spcPts val="0"/>
              </a:spcBef>
            </a:pPr>
            <a:r>
              <a:rPr lang="en-US" sz="2400" dirty="0" smtClean="0"/>
              <a:t>The GIAC certifications can be pursued independently or combined to earn a comprehensive certification called GIAC Security Engineer (GSE) and enhanced at “Gold” status</a:t>
            </a:r>
          </a:p>
        </p:txBody>
      </p:sp>
    </p:spTree>
    <p:extLst>
      <p:ext uri="{BB962C8B-B14F-4D97-AF65-F5344CB8AC3E}">
        <p14:creationId xmlns:p14="http://schemas.microsoft.com/office/powerpoint/2010/main" val="17949352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EC-Council Certifications</a:t>
            </a:r>
            <a:endParaRPr lang="en-US" dirty="0"/>
          </a:p>
        </p:txBody>
      </p:sp>
      <p:sp>
        <p:nvSpPr>
          <p:cNvPr id="3" name="Content Placeholder 2"/>
          <p:cNvSpPr>
            <a:spLocks noGrp="1"/>
          </p:cNvSpPr>
          <p:nvPr>
            <p:ph idx="1"/>
          </p:nvPr>
        </p:nvSpPr>
        <p:spPr>
          <a:ln>
            <a:solidFill>
              <a:schemeClr val="accent1"/>
            </a:solidFill>
          </a:ln>
        </p:spPr>
        <p:txBody>
          <a:bodyPr>
            <a:normAutofit fontScale="92500" lnSpcReduction="10000"/>
          </a:bodyPr>
          <a:lstStyle/>
          <a:p>
            <a:r>
              <a:rPr lang="en-US" dirty="0" smtClean="0"/>
              <a:t>EC-Council’s C|CISO </a:t>
            </a:r>
            <a:r>
              <a:rPr lang="en-US" dirty="0"/>
              <a:t>tests not only security domain </a:t>
            </a:r>
            <a:r>
              <a:rPr lang="en-US" dirty="0" smtClean="0"/>
              <a:t>knowledge but </a:t>
            </a:r>
            <a:r>
              <a:rPr lang="en-US" dirty="0"/>
              <a:t>also executive business management </a:t>
            </a:r>
            <a:r>
              <a:rPr lang="en-US" dirty="0" smtClean="0"/>
              <a:t>knowledge</a:t>
            </a:r>
          </a:p>
          <a:p>
            <a:r>
              <a:rPr lang="en-US" dirty="0" smtClean="0"/>
              <a:t>The </a:t>
            </a:r>
            <a:r>
              <a:rPr lang="en-US" dirty="0"/>
              <a:t>C|CISO domains include </a:t>
            </a:r>
            <a:r>
              <a:rPr lang="en-US" dirty="0" smtClean="0"/>
              <a:t>the following</a:t>
            </a:r>
            <a:r>
              <a:rPr lang="en-US" dirty="0"/>
              <a:t>:</a:t>
            </a:r>
          </a:p>
          <a:p>
            <a:pPr lvl="1"/>
            <a:r>
              <a:rPr lang="en-US" dirty="0" smtClean="0"/>
              <a:t>Domain </a:t>
            </a:r>
            <a:r>
              <a:rPr lang="en-US" dirty="0"/>
              <a:t>1: Governance </a:t>
            </a:r>
            <a:endParaRPr lang="en-US" dirty="0" smtClean="0"/>
          </a:p>
          <a:p>
            <a:pPr lvl="1"/>
            <a:r>
              <a:rPr lang="en-US" dirty="0" smtClean="0"/>
              <a:t>Domain </a:t>
            </a:r>
            <a:r>
              <a:rPr lang="en-US" dirty="0"/>
              <a:t>2: IS </a:t>
            </a:r>
            <a:r>
              <a:rPr lang="en-US" dirty="0" smtClean="0"/>
              <a:t>management controls </a:t>
            </a:r>
            <a:r>
              <a:rPr lang="en-US" dirty="0"/>
              <a:t>and </a:t>
            </a:r>
            <a:r>
              <a:rPr lang="en-US" dirty="0" smtClean="0"/>
              <a:t>auditing management </a:t>
            </a:r>
          </a:p>
          <a:p>
            <a:pPr lvl="1"/>
            <a:r>
              <a:rPr lang="en-US" dirty="0" smtClean="0"/>
              <a:t>Domain </a:t>
            </a:r>
            <a:r>
              <a:rPr lang="en-US" dirty="0"/>
              <a:t>3: </a:t>
            </a:r>
            <a:r>
              <a:rPr lang="en-US" dirty="0" smtClean="0"/>
              <a:t>Information security leadership—projects and operations </a:t>
            </a:r>
          </a:p>
          <a:p>
            <a:pPr lvl="1"/>
            <a:r>
              <a:rPr lang="en-US" dirty="0" smtClean="0"/>
              <a:t>Domain </a:t>
            </a:r>
            <a:r>
              <a:rPr lang="en-US" dirty="0"/>
              <a:t>4: Information </a:t>
            </a:r>
            <a:r>
              <a:rPr lang="en-US" dirty="0" smtClean="0"/>
              <a:t>security core competencies</a:t>
            </a:r>
          </a:p>
          <a:p>
            <a:pPr lvl="1"/>
            <a:r>
              <a:rPr lang="en-US" dirty="0" smtClean="0"/>
              <a:t>Domain </a:t>
            </a:r>
            <a:r>
              <a:rPr lang="en-US" dirty="0"/>
              <a:t>5: Strategic </a:t>
            </a:r>
            <a:r>
              <a:rPr lang="en-US" dirty="0" smtClean="0"/>
              <a:t>planning </a:t>
            </a:r>
            <a:r>
              <a:rPr lang="en-US" dirty="0"/>
              <a:t>and </a:t>
            </a:r>
            <a:r>
              <a:rPr lang="en-US" dirty="0" smtClean="0"/>
              <a:t>finance</a:t>
            </a:r>
          </a:p>
          <a:p>
            <a:r>
              <a:rPr lang="en-US" dirty="0"/>
              <a:t>Individuals who are interested in the C|CISO certification but have not yet met </a:t>
            </a:r>
            <a:r>
              <a:rPr lang="en-US" dirty="0" smtClean="0"/>
              <a:t>the experience </a:t>
            </a:r>
            <a:r>
              <a:rPr lang="en-US" dirty="0"/>
              <a:t>requirements can consider the Information Security Manager (</a:t>
            </a:r>
            <a:r>
              <a:rPr lang="en-US" dirty="0" smtClean="0"/>
              <a:t>E|ISM) certification</a:t>
            </a:r>
            <a:endParaRPr lang="en-US" dirty="0"/>
          </a:p>
        </p:txBody>
      </p:sp>
    </p:spTree>
    <p:extLst>
      <p:ext uri="{BB962C8B-B14F-4D97-AF65-F5344CB8AC3E}">
        <p14:creationId xmlns:p14="http://schemas.microsoft.com/office/powerpoint/2010/main" val="15333498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CompTIA Certifications</a:t>
            </a:r>
            <a:endParaRPr lang="en-US" dirty="0"/>
          </a:p>
        </p:txBody>
      </p:sp>
      <p:sp>
        <p:nvSpPr>
          <p:cNvPr id="3" name="Content Placeholder 2"/>
          <p:cNvSpPr>
            <a:spLocks noGrp="1"/>
          </p:cNvSpPr>
          <p:nvPr>
            <p:ph idx="1"/>
          </p:nvPr>
        </p:nvSpPr>
        <p:spPr/>
        <p:txBody>
          <a:bodyPr>
            <a:normAutofit/>
          </a:bodyPr>
          <a:lstStyle/>
          <a:p>
            <a:r>
              <a:rPr lang="en-US" dirty="0"/>
              <a:t>The Computing Technology Industry Association (CompTIA)—the organization that </a:t>
            </a:r>
            <a:r>
              <a:rPr lang="en-US" dirty="0" smtClean="0"/>
              <a:t>offered the </a:t>
            </a:r>
            <a:r>
              <a:rPr lang="en-US" dirty="0"/>
              <a:t>first vendor-neutral professional IT certifications, the </a:t>
            </a:r>
            <a:r>
              <a:rPr lang="en-US" dirty="0" smtClean="0"/>
              <a:t>A+ </a:t>
            </a:r>
            <a:r>
              <a:rPr lang="en-US" dirty="0"/>
              <a:t>series—now offers </a:t>
            </a:r>
            <a:r>
              <a:rPr lang="en-US" dirty="0" smtClean="0"/>
              <a:t>several security-related </a:t>
            </a:r>
            <a:r>
              <a:rPr lang="en-US" dirty="0"/>
              <a:t>certifications:</a:t>
            </a:r>
          </a:p>
          <a:p>
            <a:pPr lvl="1"/>
            <a:r>
              <a:rPr lang="en-US" dirty="0" smtClean="0"/>
              <a:t>Security+</a:t>
            </a:r>
            <a:endParaRPr lang="en-US" dirty="0"/>
          </a:p>
          <a:p>
            <a:pPr lvl="1"/>
            <a:r>
              <a:rPr lang="en-US" dirty="0" smtClean="0"/>
              <a:t>Cybersecurity Analyst+</a:t>
            </a:r>
            <a:endParaRPr lang="en-US" dirty="0"/>
          </a:p>
          <a:p>
            <a:pPr lvl="1"/>
            <a:r>
              <a:rPr lang="en-US" dirty="0" smtClean="0"/>
              <a:t>CompTIA </a:t>
            </a:r>
            <a:r>
              <a:rPr lang="en-US" dirty="0"/>
              <a:t>Advanced Security Practitioner (CASP)</a:t>
            </a:r>
          </a:p>
        </p:txBody>
      </p:sp>
    </p:spTree>
    <p:extLst>
      <p:ext uri="{BB962C8B-B14F-4D97-AF65-F5344CB8AC3E}">
        <p14:creationId xmlns:p14="http://schemas.microsoft.com/office/powerpoint/2010/main" val="15587521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4"/>
          <p:cNvSpPr>
            <a:spLocks noGrp="1" noChangeArrowheads="1"/>
          </p:cNvSpPr>
          <p:nvPr>
            <p:ph type="title"/>
          </p:nvPr>
        </p:nvSpPr>
        <p:spPr/>
        <p:txBody>
          <a:bodyPr/>
          <a:lstStyle/>
          <a:p>
            <a:r>
              <a:rPr lang="en-US" dirty="0" smtClean="0"/>
              <a:t>Certification Costs</a:t>
            </a:r>
          </a:p>
        </p:txBody>
      </p:sp>
      <p:sp>
        <p:nvSpPr>
          <p:cNvPr id="32772" name="Rectangle 5"/>
          <p:cNvSpPr>
            <a:spLocks noGrp="1" noChangeArrowheads="1"/>
          </p:cNvSpPr>
          <p:nvPr>
            <p:ph type="body" idx="1"/>
          </p:nvPr>
        </p:nvSpPr>
        <p:spPr>
          <a:xfrm>
            <a:off x="457200" y="1600200"/>
            <a:ext cx="8229600" cy="4724400"/>
          </a:xfrm>
        </p:spPr>
        <p:txBody>
          <a:bodyPr>
            <a:normAutofit fontScale="92500" lnSpcReduction="10000"/>
          </a:bodyPr>
          <a:lstStyle/>
          <a:p>
            <a:r>
              <a:rPr lang="en-US" dirty="0" smtClean="0"/>
              <a:t>Certifications cost money, and the more preferred certifications can be expensive </a:t>
            </a:r>
          </a:p>
          <a:p>
            <a:r>
              <a:rPr lang="en-US" dirty="0" smtClean="0"/>
              <a:t>Given the nature of the knowledge needed to pass the examinations, most experienced professionals find it difficult to do well without at least some review</a:t>
            </a:r>
          </a:p>
          <a:p>
            <a:r>
              <a:rPr lang="en-US" dirty="0" smtClean="0"/>
              <a:t>Certifications are designed to recognize experts in their respective fields, and the cost of certification deters those who might otherwise take the exam just to see if they can pass</a:t>
            </a:r>
          </a:p>
          <a:p>
            <a:r>
              <a:rPr lang="en-US" dirty="0" smtClean="0"/>
              <a:t>Most examinations require between two and three years of work experience, and they are often structured to reward candidates who have significant hands-on experience</a:t>
            </a:r>
          </a:p>
        </p:txBody>
      </p:sp>
    </p:spTree>
    <p:extLst>
      <p:ext uri="{BB962C8B-B14F-4D97-AF65-F5344CB8AC3E}">
        <p14:creationId xmlns:p14="http://schemas.microsoft.com/office/powerpoint/2010/main" val="9098824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 illustration shows six photos. A collection of books labeled self-study guides; three persons discussing at workplace labeled as mentors and study partners, a computer labeled as training media, a group of people each working before a computer labeled as formal training programs, a mentor guiding his students in front of a computer labeled as work experience. All these photos are pointing towards a photo of a certificat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335837"/>
            <a:ext cx="7620000" cy="5948390"/>
          </a:xfrm>
          <a:prstGeom prst="rect">
            <a:avLst/>
          </a:prstGeom>
        </p:spPr>
      </p:pic>
    </p:spTree>
    <p:extLst>
      <p:ext uri="{BB962C8B-B14F-4D97-AF65-F5344CB8AC3E}">
        <p14:creationId xmlns:p14="http://schemas.microsoft.com/office/powerpoint/2010/main" val="18845052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69925" y="1538818"/>
            <a:ext cx="3749675" cy="4642202"/>
          </a:xfrm>
        </p:spPr>
        <p:txBody>
          <a:bodyPr/>
          <a:lstStyle/>
          <a:p>
            <a:r>
              <a:rPr lang="en-US" dirty="0" smtClean="0"/>
              <a:t>Risk assessment</a:t>
            </a:r>
          </a:p>
          <a:p>
            <a:r>
              <a:rPr lang="en-US" dirty="0" smtClean="0"/>
              <a:t>Risk management</a:t>
            </a:r>
          </a:p>
          <a:p>
            <a:r>
              <a:rPr lang="en-US" dirty="0" smtClean="0"/>
              <a:t>Systems testing</a:t>
            </a:r>
          </a:p>
          <a:p>
            <a:r>
              <a:rPr lang="en-US" dirty="0" smtClean="0"/>
              <a:t>Policy</a:t>
            </a:r>
          </a:p>
          <a:p>
            <a:r>
              <a:rPr lang="en-US" dirty="0" smtClean="0"/>
              <a:t>Legal assessment</a:t>
            </a:r>
          </a:p>
          <a:p>
            <a:r>
              <a:rPr lang="en-US" dirty="0" smtClean="0"/>
              <a:t>Incident response</a:t>
            </a:r>
          </a:p>
          <a:p>
            <a:r>
              <a:rPr lang="en-US" dirty="0" smtClean="0"/>
              <a:t>Planning</a:t>
            </a:r>
          </a:p>
          <a:p>
            <a:r>
              <a:rPr lang="en-US" dirty="0" smtClean="0"/>
              <a:t>Measurement</a:t>
            </a:r>
            <a:endParaRPr lang="en-US" dirty="0"/>
          </a:p>
        </p:txBody>
      </p:sp>
      <p:sp>
        <p:nvSpPr>
          <p:cNvPr id="6" name="Title 5"/>
          <p:cNvSpPr>
            <a:spLocks noGrp="1"/>
          </p:cNvSpPr>
          <p:nvPr>
            <p:ph type="title"/>
          </p:nvPr>
        </p:nvSpPr>
        <p:spPr/>
        <p:txBody>
          <a:bodyPr/>
          <a:lstStyle/>
          <a:p>
            <a:r>
              <a:rPr lang="en-US" dirty="0" smtClean="0"/>
              <a:t>Functions Needed to Implement the InfoSec Program</a:t>
            </a:r>
            <a:endParaRPr lang="en-US" dirty="0"/>
          </a:p>
        </p:txBody>
      </p:sp>
      <p:sp>
        <p:nvSpPr>
          <p:cNvPr id="8" name="Content Placeholder 7"/>
          <p:cNvSpPr>
            <a:spLocks noGrp="1"/>
          </p:cNvSpPr>
          <p:nvPr>
            <p:ph sz="half" idx="4294967295"/>
          </p:nvPr>
        </p:nvSpPr>
        <p:spPr>
          <a:xfrm>
            <a:off x="4724400" y="1600200"/>
            <a:ext cx="4038600" cy="4525963"/>
          </a:xfrm>
        </p:spPr>
        <p:txBody>
          <a:bodyPr/>
          <a:lstStyle/>
          <a:p>
            <a:r>
              <a:rPr lang="en-US" dirty="0" smtClean="0"/>
              <a:t>Compliance</a:t>
            </a:r>
          </a:p>
          <a:p>
            <a:r>
              <a:rPr lang="en-US" dirty="0" smtClean="0"/>
              <a:t>Centralized authentication</a:t>
            </a:r>
          </a:p>
          <a:p>
            <a:r>
              <a:rPr lang="en-US" dirty="0" smtClean="0"/>
              <a:t>Systems security administration</a:t>
            </a:r>
          </a:p>
          <a:p>
            <a:r>
              <a:rPr lang="en-US" dirty="0" smtClean="0"/>
              <a:t>Training</a:t>
            </a:r>
          </a:p>
          <a:p>
            <a:r>
              <a:rPr lang="en-US" dirty="0" smtClean="0"/>
              <a:t>Network security administration</a:t>
            </a:r>
          </a:p>
          <a:p>
            <a:r>
              <a:rPr lang="en-US" dirty="0" smtClean="0"/>
              <a:t>Vulnerability assessment</a:t>
            </a:r>
            <a:endParaRPr lang="en-US" dirty="0"/>
          </a:p>
        </p:txBody>
      </p:sp>
    </p:spTree>
    <p:extLst>
      <p:ext uri="{BB962C8B-B14F-4D97-AF65-F5344CB8AC3E}">
        <p14:creationId xmlns:p14="http://schemas.microsoft.com/office/powerpoint/2010/main" val="20571812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Grp="1" noChangeArrowheads="1"/>
          </p:cNvSpPr>
          <p:nvPr>
            <p:ph type="title"/>
          </p:nvPr>
        </p:nvSpPr>
        <p:spPr/>
        <p:txBody>
          <a:bodyPr>
            <a:normAutofit/>
          </a:bodyPr>
          <a:lstStyle/>
          <a:p>
            <a:r>
              <a:rPr lang="en-US" dirty="0" smtClean="0"/>
              <a:t>Entering the Information Security Profession</a:t>
            </a:r>
          </a:p>
        </p:txBody>
      </p:sp>
      <p:sp>
        <p:nvSpPr>
          <p:cNvPr id="11268" name="Rectangle 5"/>
          <p:cNvSpPr>
            <a:spLocks noGrp="1" noChangeArrowheads="1"/>
          </p:cNvSpPr>
          <p:nvPr>
            <p:ph type="body" idx="1"/>
          </p:nvPr>
        </p:nvSpPr>
        <p:spPr/>
        <p:txBody>
          <a:bodyPr>
            <a:normAutofit/>
          </a:bodyPr>
          <a:lstStyle/>
          <a:p>
            <a:r>
              <a:rPr lang="en-US" dirty="0" smtClean="0"/>
              <a:t>Many information security professionals enter the field after having prior careers in law enforcement or the military, or careers in other IT areas, such as networking, programming, database administration, or systems administration</a:t>
            </a:r>
          </a:p>
          <a:p>
            <a:r>
              <a:rPr lang="en-US" dirty="0" smtClean="0"/>
              <a:t>Organizations can foster greater professionalism in the information security discipline by clearly defining their expectations and establishing explicit position descriptions</a:t>
            </a:r>
          </a:p>
        </p:txBody>
      </p:sp>
    </p:spTree>
    <p:extLst>
      <p:ext uri="{BB962C8B-B14F-4D97-AF65-F5344CB8AC3E}">
        <p14:creationId xmlns:p14="http://schemas.microsoft.com/office/powerpoint/2010/main" val="40121027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 illustration consists of five photos, two soldiers holding a rifle, labeled as military. A group of policemen, labeled as law enforcement. A group of graduates labeled as information security college graduates. A man checking the circuits, labeled as information technology. All these photos are pointing towards a photo in which a man is working in front of a computer labeled as information security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0" y="235832"/>
            <a:ext cx="7391400" cy="6194746"/>
          </a:xfrm>
          <a:prstGeom prst="rect">
            <a:avLst/>
          </a:prstGeom>
        </p:spPr>
      </p:pic>
    </p:spTree>
    <p:extLst>
      <p:ext uri="{BB962C8B-B14F-4D97-AF65-F5344CB8AC3E}">
        <p14:creationId xmlns:p14="http://schemas.microsoft.com/office/powerpoint/2010/main" val="19430849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41600" y="1867320"/>
            <a:ext cx="6172200" cy="1098762"/>
          </a:xfrm>
        </p:spPr>
        <p:txBody>
          <a:bodyPr/>
          <a:lstStyle/>
          <a:p>
            <a:r>
              <a:rPr lang="en-US" dirty="0" smtClean="0"/>
              <a:t>Implementing Security Education, Training, and Awareness </a:t>
            </a:r>
            <a:r>
              <a:rPr lang="en-US" dirty="0"/>
              <a:t>(SETA</a:t>
            </a:r>
            <a:r>
              <a:rPr lang="en-US" dirty="0" smtClean="0"/>
              <a:t>) Programs</a:t>
            </a:r>
            <a:endParaRPr lang="en-US" dirty="0"/>
          </a:p>
        </p:txBody>
      </p:sp>
      <p:sp>
        <p:nvSpPr>
          <p:cNvPr id="2" name="Text Placeholder 1"/>
          <p:cNvSpPr>
            <a:spLocks noGrp="1"/>
          </p:cNvSpPr>
          <p:nvPr>
            <p:ph type="body" idx="1"/>
          </p:nvPr>
        </p:nvSpPr>
        <p:spPr/>
        <p:txBody>
          <a:bodyPr/>
          <a:lstStyle/>
          <a:p>
            <a:r>
              <a:rPr lang="en-US" dirty="0" smtClean="0"/>
              <a:t>Chapter 05: Developing the Security Program</a:t>
            </a:r>
            <a:endParaRPr lang="en-US" dirty="0"/>
          </a:p>
        </p:txBody>
      </p:sp>
    </p:spTree>
    <p:extLst>
      <p:ext uri="{BB962C8B-B14F-4D97-AF65-F5344CB8AC3E}">
        <p14:creationId xmlns:p14="http://schemas.microsoft.com/office/powerpoint/2010/main" val="1225135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7"/>
          <p:cNvSpPr>
            <a:spLocks noGrp="1" noChangeArrowheads="1"/>
          </p:cNvSpPr>
          <p:nvPr>
            <p:ph type="body" idx="1"/>
          </p:nvPr>
        </p:nvSpPr>
        <p:spPr>
          <a:xfrm>
            <a:off x="365125" y="1538818"/>
            <a:ext cx="8415338" cy="4979825"/>
          </a:xfrm>
        </p:spPr>
        <p:txBody>
          <a:bodyPr/>
          <a:lstStyle/>
          <a:p>
            <a:r>
              <a:rPr lang="en-US" sz="2400" dirty="0" smtClean="0"/>
              <a:t>The SETA program is designed to reduce accidental security breaches by members of the organization</a:t>
            </a:r>
          </a:p>
          <a:p>
            <a:r>
              <a:rPr lang="en-US" sz="2400" dirty="0" smtClean="0"/>
              <a:t>SETA programs offer three major benefits:</a:t>
            </a:r>
          </a:p>
          <a:p>
            <a:pPr lvl="1"/>
            <a:r>
              <a:rPr lang="en-US" sz="2000" dirty="0" smtClean="0"/>
              <a:t>They can improve employee behavior</a:t>
            </a:r>
          </a:p>
          <a:p>
            <a:pPr lvl="1"/>
            <a:r>
              <a:rPr lang="en-US" sz="2000" dirty="0" smtClean="0"/>
              <a:t>They can inform members of the organization about where to report violations of policy</a:t>
            </a:r>
          </a:p>
          <a:p>
            <a:pPr lvl="1"/>
            <a:r>
              <a:rPr lang="en-US" sz="2000" dirty="0" smtClean="0"/>
              <a:t>They enable the organization to hold employees accountable for their actions</a:t>
            </a:r>
          </a:p>
          <a:p>
            <a:r>
              <a:rPr lang="en-US" sz="2400" dirty="0" smtClean="0"/>
              <a:t>The purpose of SETA is to enhance security:</a:t>
            </a:r>
          </a:p>
          <a:p>
            <a:pPr lvl="1"/>
            <a:r>
              <a:rPr lang="en-US" sz="2000" dirty="0" smtClean="0"/>
              <a:t>By building in-depth knowledge, as needed, to design, implement, or operate security programs for organizations and systems</a:t>
            </a:r>
          </a:p>
          <a:p>
            <a:pPr lvl="1"/>
            <a:r>
              <a:rPr lang="en-US" sz="2000" dirty="0" smtClean="0"/>
              <a:t>By developing skills and knowledge so that computer users can perform their jobs while using IT systems more securely</a:t>
            </a:r>
          </a:p>
          <a:p>
            <a:pPr lvl="1"/>
            <a:r>
              <a:rPr lang="en-US" sz="2000" dirty="0" smtClean="0"/>
              <a:t>By improving awareness of the need to protect system resources</a:t>
            </a:r>
          </a:p>
        </p:txBody>
      </p:sp>
      <p:sp>
        <p:nvSpPr>
          <p:cNvPr id="30723" name="Rectangle 6"/>
          <p:cNvSpPr>
            <a:spLocks noGrp="1" noChangeArrowheads="1"/>
          </p:cNvSpPr>
          <p:nvPr>
            <p:ph type="title"/>
          </p:nvPr>
        </p:nvSpPr>
        <p:spPr/>
        <p:txBody>
          <a:bodyPr/>
          <a:lstStyle/>
          <a:p>
            <a:r>
              <a:rPr lang="en-US" dirty="0" smtClean="0"/>
              <a:t>Implementing Security Education, Training, and Awareness Programs</a:t>
            </a:r>
          </a:p>
        </p:txBody>
      </p:sp>
    </p:spTree>
    <p:extLst>
      <p:ext uri="{BB962C8B-B14F-4D97-AF65-F5344CB8AC3E}">
        <p14:creationId xmlns:p14="http://schemas.microsoft.com/office/powerpoint/2010/main" val="3627672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table provides Framework of Security Education, Training, and Awareness. The table has 4 columns and 6 rows. The column headings are as follows from left to right: Awareness, Training, Education. The first column is left blank. The row entries are as follows. Row 1. Attribute. Awareness, seeks to teach members of the organization what security is and what the employee should do in some situations. Training, seeks to train members of the organization how they should react and respond when threats are encountered in specified situations. Education, seeks to educate members of the organization as to why it has prepared in the way it has and why the organization reacts in the ways it does. Row 2. Level. Awareness, Offers basic information about threats and responses. Training, offers more detailed knowledge about detecting threats and teaches skills needed for effective reaction. Education, Offers the background and depth of knowledge to gain insight into how processes are developed and enables ongoing improvement. Row 3. Objective. Awareness, Members of the organization can recognize threats and formulate simple responses. Training, Members of the organization can mount effective responses using learned skills. Education, Members of the organization can engage in active defense and use understanding of the organization’s objectives to make continuous improvement. Row 4. Teaching Methods. Awareness, Media videos, Newsletters, Posters, Informal training. Training, Formal training, Workshops, Hands-on practice. Education, Theoretical instruction, Discussions or seminars, Background reading. Row 5. Assessment. Awareness, True or false or multiple choice, identify learning. Training, Problem solving, apply learning. Education, Essay, interpret learning. Row 6. Impact Timeframe. Awareness, Short-term. Training, Intermediate. Education, Long-term.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9700" y="262805"/>
            <a:ext cx="6324600" cy="6111493"/>
          </a:xfrm>
          <a:prstGeom prst="rect">
            <a:avLst/>
          </a:prstGeom>
        </p:spPr>
      </p:pic>
    </p:spTree>
    <p:extLst>
      <p:ext uri="{BB962C8B-B14F-4D97-AF65-F5344CB8AC3E}">
        <p14:creationId xmlns:p14="http://schemas.microsoft.com/office/powerpoint/2010/main" val="4092703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7"/>
          <p:cNvSpPr>
            <a:spLocks noGrp="1" noChangeArrowheads="1"/>
          </p:cNvSpPr>
          <p:nvPr>
            <p:ph type="body" idx="1"/>
          </p:nvPr>
        </p:nvSpPr>
        <p:spPr>
          <a:xfrm>
            <a:off x="365125" y="1538818"/>
            <a:ext cx="8415338" cy="4810548"/>
          </a:xfrm>
        </p:spPr>
        <p:txBody>
          <a:bodyPr/>
          <a:lstStyle/>
          <a:p>
            <a:r>
              <a:rPr lang="en-US" dirty="0" smtClean="0"/>
              <a:t>Some organizations may have employees within the InfoSec department who are not prepared by their background or experience for the InfoSec roles they are supposed to perform</a:t>
            </a:r>
          </a:p>
          <a:p>
            <a:r>
              <a:rPr lang="en-US" dirty="0" smtClean="0"/>
              <a:t>When circumstances allow and/or strategic imperatives dictate, these employees may be encouraged to use a formal education method</a:t>
            </a:r>
          </a:p>
          <a:p>
            <a:r>
              <a:rPr lang="en-US" dirty="0" smtClean="0"/>
              <a:t>Because </a:t>
            </a:r>
            <a:r>
              <a:rPr lang="en-US" dirty="0"/>
              <a:t>many institutions have no frame of reference for the knowledge and </a:t>
            </a:r>
            <a:r>
              <a:rPr lang="en-US" dirty="0" smtClean="0"/>
              <a:t>skills that </a:t>
            </a:r>
            <a:r>
              <a:rPr lang="en-US" dirty="0"/>
              <a:t>are required for a particular job area, they frequently refer to the </a:t>
            </a:r>
            <a:r>
              <a:rPr lang="en-US" dirty="0" smtClean="0"/>
              <a:t>certifications offered </a:t>
            </a:r>
            <a:r>
              <a:rPr lang="en-US" dirty="0"/>
              <a:t>in that </a:t>
            </a:r>
            <a:r>
              <a:rPr lang="en-US" dirty="0" smtClean="0"/>
              <a:t>field</a:t>
            </a:r>
          </a:p>
        </p:txBody>
      </p:sp>
      <p:sp>
        <p:nvSpPr>
          <p:cNvPr id="32771" name="Rectangle 6"/>
          <p:cNvSpPr>
            <a:spLocks noGrp="1" noChangeArrowheads="1"/>
          </p:cNvSpPr>
          <p:nvPr>
            <p:ph type="title"/>
          </p:nvPr>
        </p:nvSpPr>
        <p:spPr/>
        <p:txBody>
          <a:bodyPr/>
          <a:lstStyle/>
          <a:p>
            <a:r>
              <a:rPr lang="en-US" dirty="0" smtClean="0"/>
              <a:t>Security Education</a:t>
            </a:r>
          </a:p>
        </p:txBody>
      </p:sp>
    </p:spTree>
    <p:extLst>
      <p:ext uri="{BB962C8B-B14F-4D97-AF65-F5344CB8AC3E}">
        <p14:creationId xmlns:p14="http://schemas.microsoft.com/office/powerpoint/2010/main" val="20549188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7"/>
          <p:cNvSpPr>
            <a:spLocks noGrp="1" noChangeArrowheads="1"/>
          </p:cNvSpPr>
          <p:nvPr>
            <p:ph type="body" idx="1"/>
          </p:nvPr>
        </p:nvSpPr>
        <p:spPr>
          <a:xfrm>
            <a:off x="365125" y="1447800"/>
            <a:ext cx="8415338" cy="5062924"/>
          </a:xfrm>
        </p:spPr>
        <p:txBody>
          <a:bodyPr/>
          <a:lstStyle/>
          <a:p>
            <a:r>
              <a:rPr lang="en-US" sz="2400" dirty="0" smtClean="0"/>
              <a:t>Security training involves providing members of the organization with detailed information and hands-on instruction to enable them to perform their duties securely</a:t>
            </a:r>
          </a:p>
          <a:p>
            <a:r>
              <a:rPr lang="en-US" sz="2400" dirty="0" smtClean="0"/>
              <a:t>Management can either develop customized training or outsource all or part of the training program</a:t>
            </a:r>
          </a:p>
          <a:p>
            <a:r>
              <a:rPr lang="en-US" sz="2400" dirty="0" smtClean="0"/>
              <a:t>There are two methods for customizing training for users: </a:t>
            </a:r>
          </a:p>
          <a:p>
            <a:pPr lvl="1"/>
            <a:r>
              <a:rPr lang="en-US" sz="2000" dirty="0" smtClean="0"/>
              <a:t>Functional background:</a:t>
            </a:r>
          </a:p>
          <a:p>
            <a:pPr lvl="2"/>
            <a:r>
              <a:rPr lang="en-US" sz="1800" dirty="0" smtClean="0"/>
              <a:t>General user </a:t>
            </a:r>
          </a:p>
          <a:p>
            <a:pPr lvl="2"/>
            <a:r>
              <a:rPr lang="en-US" sz="1800" dirty="0" smtClean="0"/>
              <a:t>Managerial user</a:t>
            </a:r>
          </a:p>
          <a:p>
            <a:pPr lvl="2"/>
            <a:r>
              <a:rPr lang="en-US" sz="1800" dirty="0" smtClean="0"/>
              <a:t>Technical user</a:t>
            </a:r>
          </a:p>
          <a:p>
            <a:pPr lvl="1"/>
            <a:r>
              <a:rPr lang="en-US" sz="2000" dirty="0" smtClean="0"/>
              <a:t>Skill level: </a:t>
            </a:r>
          </a:p>
          <a:p>
            <a:pPr lvl="2"/>
            <a:r>
              <a:rPr lang="en-US" sz="1800" dirty="0" smtClean="0"/>
              <a:t>Novice</a:t>
            </a:r>
          </a:p>
          <a:p>
            <a:pPr lvl="2"/>
            <a:r>
              <a:rPr lang="en-US" sz="1800" dirty="0" smtClean="0"/>
              <a:t>Intermediate</a:t>
            </a:r>
          </a:p>
          <a:p>
            <a:pPr lvl="2"/>
            <a:r>
              <a:rPr lang="en-US" sz="1800" dirty="0" smtClean="0"/>
              <a:t>Advanced</a:t>
            </a:r>
          </a:p>
        </p:txBody>
      </p:sp>
      <p:sp>
        <p:nvSpPr>
          <p:cNvPr id="38915" name="Rectangle 6"/>
          <p:cNvSpPr>
            <a:spLocks noGrp="1" noChangeArrowheads="1"/>
          </p:cNvSpPr>
          <p:nvPr>
            <p:ph type="title"/>
          </p:nvPr>
        </p:nvSpPr>
        <p:spPr/>
        <p:txBody>
          <a:bodyPr/>
          <a:lstStyle/>
          <a:p>
            <a:r>
              <a:rPr lang="en-US" dirty="0" smtClean="0"/>
              <a:t>Security Training</a:t>
            </a:r>
          </a:p>
        </p:txBody>
      </p:sp>
    </p:spTree>
    <p:extLst>
      <p:ext uri="{BB962C8B-B14F-4D97-AF65-F5344CB8AC3E}">
        <p14:creationId xmlns:p14="http://schemas.microsoft.com/office/powerpoint/2010/main" val="25835046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nnesaw state university training module. The top of the page shows the tabs, home, incidents, documents, training, resources, reports, and, manage, from which training is selected. Under the label training, the tabs, all courses, and, courses I’ve taken are shown, from which all courses tab is selected. Under this tab, an option, by category with a dropdown box in which, all is selected. There is another dropdown box in the right corner in which A to Z is selected. Below these tabs, six courses are shown in grid view. The first course reads, first certification: introduction. Two buttons, retake, and, detail are shown below the module, from which retake is selected. The second course reads, second certification: your preparedness program. The third course reads, third certification: taking action, The fourth course reads, fourth certification: active shooter. The fifth course reads, fifth certification: anthrax. The sixth course reads, sixth certification: blackout. The right pane of the page shows brand new courses, information security and its details, and, feature courses, medical emergency: traumatic and its details at the bottom."/>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 y="294580"/>
            <a:ext cx="8001000" cy="6094706"/>
          </a:xfrm>
          <a:prstGeom prst="rect">
            <a:avLst/>
          </a:prstGeom>
        </p:spPr>
      </p:pic>
    </p:spTree>
    <p:extLst>
      <p:ext uri="{BB962C8B-B14F-4D97-AF65-F5344CB8AC3E}">
        <p14:creationId xmlns:p14="http://schemas.microsoft.com/office/powerpoint/2010/main" val="21802224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7"/>
          <p:cNvSpPr>
            <a:spLocks noGrp="1" noChangeArrowheads="1"/>
          </p:cNvSpPr>
          <p:nvPr>
            <p:ph type="body" idx="1"/>
          </p:nvPr>
        </p:nvSpPr>
        <p:spPr>
          <a:xfrm>
            <a:off x="365125" y="1538818"/>
            <a:ext cx="8415338" cy="4785926"/>
          </a:xfrm>
        </p:spPr>
        <p:txBody>
          <a:bodyPr/>
          <a:lstStyle/>
          <a:p>
            <a:r>
              <a:rPr lang="en-US" dirty="0" smtClean="0"/>
              <a:t>Selection of the training delivery method is not always based on the best outcome for the trainee</a:t>
            </a:r>
          </a:p>
          <a:p>
            <a:r>
              <a:rPr lang="en-US" dirty="0" smtClean="0"/>
              <a:t>Often other factors—budget, scheduling, and needs of the organization—come first</a:t>
            </a:r>
          </a:p>
          <a:p>
            <a:pPr lvl="1"/>
            <a:r>
              <a:rPr lang="en-US" dirty="0" smtClean="0"/>
              <a:t>One-on-One</a:t>
            </a:r>
          </a:p>
          <a:p>
            <a:pPr lvl="1"/>
            <a:r>
              <a:rPr lang="en-US" dirty="0" smtClean="0"/>
              <a:t>Formal Class</a:t>
            </a:r>
          </a:p>
          <a:p>
            <a:pPr lvl="1"/>
            <a:r>
              <a:rPr lang="en-US" dirty="0" smtClean="0"/>
              <a:t>Computer-Based Training (CBT)</a:t>
            </a:r>
          </a:p>
          <a:p>
            <a:pPr lvl="1"/>
            <a:r>
              <a:rPr lang="en-US" dirty="0" smtClean="0"/>
              <a:t>Distance Learning/Web Seminars</a:t>
            </a:r>
          </a:p>
          <a:p>
            <a:pPr lvl="1"/>
            <a:r>
              <a:rPr lang="en-US" dirty="0" smtClean="0"/>
              <a:t>User Support Group</a:t>
            </a:r>
          </a:p>
          <a:p>
            <a:pPr lvl="1"/>
            <a:r>
              <a:rPr lang="en-US" dirty="0" smtClean="0"/>
              <a:t>On-the-Job Training</a:t>
            </a:r>
          </a:p>
          <a:p>
            <a:pPr lvl="1"/>
            <a:r>
              <a:rPr lang="en-US" dirty="0" smtClean="0"/>
              <a:t>Self-Study (Noncomputerized)</a:t>
            </a:r>
          </a:p>
        </p:txBody>
      </p:sp>
      <p:sp>
        <p:nvSpPr>
          <p:cNvPr id="40963" name="Rectangle 6"/>
          <p:cNvSpPr>
            <a:spLocks noGrp="1" noChangeArrowheads="1"/>
          </p:cNvSpPr>
          <p:nvPr>
            <p:ph type="title"/>
          </p:nvPr>
        </p:nvSpPr>
        <p:spPr/>
        <p:txBody>
          <a:bodyPr/>
          <a:lstStyle/>
          <a:p>
            <a:r>
              <a:rPr lang="en-US" dirty="0" smtClean="0"/>
              <a:t>Delivery Methods</a:t>
            </a:r>
          </a:p>
        </p:txBody>
      </p:sp>
    </p:spTree>
    <p:extLst>
      <p:ext uri="{BB962C8B-B14F-4D97-AF65-F5344CB8AC3E}">
        <p14:creationId xmlns:p14="http://schemas.microsoft.com/office/powerpoint/2010/main" val="26728095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7"/>
          <p:cNvSpPr>
            <a:spLocks noGrp="1" noChangeArrowheads="1"/>
          </p:cNvSpPr>
          <p:nvPr>
            <p:ph type="body" idx="1"/>
          </p:nvPr>
        </p:nvSpPr>
        <p:spPr>
          <a:xfrm>
            <a:off x="365125" y="1538818"/>
            <a:ext cx="8415338" cy="4222694"/>
          </a:xfrm>
        </p:spPr>
        <p:txBody>
          <a:bodyPr/>
          <a:lstStyle/>
          <a:p>
            <a:r>
              <a:rPr lang="en-US" dirty="0" smtClean="0"/>
              <a:t>While each organization develops its own strategy based on the techniques discussed above, the following seven-step methodology generally applies:</a:t>
            </a:r>
          </a:p>
          <a:p>
            <a:pPr marL="228600" lvl="1" indent="0">
              <a:buNone/>
            </a:pPr>
            <a:r>
              <a:rPr lang="en-US" dirty="0" smtClean="0"/>
              <a:t>Step 1: Identify program scope, goals, and objectives</a:t>
            </a:r>
          </a:p>
          <a:p>
            <a:pPr marL="228600" lvl="1" indent="0">
              <a:buNone/>
            </a:pPr>
            <a:r>
              <a:rPr lang="en-US" dirty="0" smtClean="0"/>
              <a:t>Step 2: Identify training staff</a:t>
            </a:r>
          </a:p>
          <a:p>
            <a:pPr marL="228600" lvl="1" indent="0">
              <a:buNone/>
            </a:pPr>
            <a:r>
              <a:rPr lang="en-US" dirty="0" smtClean="0"/>
              <a:t>Step 3: Identify target audiences</a:t>
            </a:r>
          </a:p>
          <a:p>
            <a:pPr marL="228600" lvl="1" indent="0">
              <a:buNone/>
            </a:pPr>
            <a:r>
              <a:rPr lang="en-US" dirty="0" smtClean="0"/>
              <a:t>Step 4: Motivate management and employees</a:t>
            </a:r>
          </a:p>
          <a:p>
            <a:pPr marL="228600" lvl="1" indent="0">
              <a:buNone/>
            </a:pPr>
            <a:r>
              <a:rPr lang="en-US" dirty="0" smtClean="0"/>
              <a:t>Step 5: Administer the program</a:t>
            </a:r>
          </a:p>
          <a:p>
            <a:pPr marL="228600" lvl="1" indent="0">
              <a:buNone/>
            </a:pPr>
            <a:r>
              <a:rPr lang="en-US" dirty="0" smtClean="0"/>
              <a:t>Step 6: Maintain the program</a:t>
            </a:r>
          </a:p>
          <a:p>
            <a:pPr marL="228600" lvl="1" indent="0">
              <a:buNone/>
            </a:pPr>
            <a:r>
              <a:rPr lang="en-US" dirty="0" smtClean="0"/>
              <a:t>Step 7: Evaluate the program</a:t>
            </a:r>
          </a:p>
        </p:txBody>
      </p:sp>
      <p:sp>
        <p:nvSpPr>
          <p:cNvPr id="43011" name="Rectangle 6"/>
          <p:cNvSpPr>
            <a:spLocks noGrp="1" noChangeArrowheads="1"/>
          </p:cNvSpPr>
          <p:nvPr>
            <p:ph type="title"/>
          </p:nvPr>
        </p:nvSpPr>
        <p:spPr/>
        <p:txBody>
          <a:bodyPr/>
          <a:lstStyle/>
          <a:p>
            <a:r>
              <a:rPr lang="en-US" dirty="0" smtClean="0"/>
              <a:t>Implementing Training</a:t>
            </a:r>
          </a:p>
        </p:txBody>
      </p:sp>
    </p:spTree>
    <p:extLst>
      <p:ext uri="{BB962C8B-B14F-4D97-AF65-F5344CB8AC3E}">
        <p14:creationId xmlns:p14="http://schemas.microsoft.com/office/powerpoint/2010/main" val="1473145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5"/>
          <p:cNvSpPr>
            <a:spLocks noGrp="1" noChangeArrowheads="1"/>
          </p:cNvSpPr>
          <p:nvPr>
            <p:ph type="body" idx="1"/>
          </p:nvPr>
        </p:nvSpPr>
        <p:spPr>
          <a:xfrm>
            <a:off x="365125" y="1538818"/>
            <a:ext cx="8415338" cy="3428631"/>
          </a:xfrm>
        </p:spPr>
        <p:txBody>
          <a:bodyPr/>
          <a:lstStyle/>
          <a:p>
            <a:r>
              <a:rPr lang="en-US" dirty="0" smtClean="0"/>
              <a:t>Information security departments in such organizations tend to form and re-form internal groups to meet long-term challenges even as they handle day-to-day security operations</a:t>
            </a:r>
          </a:p>
          <a:p>
            <a:r>
              <a:rPr lang="en-US" dirty="0" smtClean="0"/>
              <a:t>Functions are likely to be split into groups in contrast to smaller organizations, which typically create fewer groups, perhaps only having one general group of specialists</a:t>
            </a:r>
          </a:p>
        </p:txBody>
      </p:sp>
      <p:sp>
        <p:nvSpPr>
          <p:cNvPr id="7171" name="Rectangle 4"/>
          <p:cNvSpPr>
            <a:spLocks noGrp="1" noChangeArrowheads="1"/>
          </p:cNvSpPr>
          <p:nvPr>
            <p:ph type="title"/>
          </p:nvPr>
        </p:nvSpPr>
        <p:spPr/>
        <p:txBody>
          <a:bodyPr/>
          <a:lstStyle/>
          <a:p>
            <a:r>
              <a:rPr lang="en-US" dirty="0" smtClean="0"/>
              <a:t>Security in Large Organizations </a:t>
            </a:r>
          </a:p>
        </p:txBody>
      </p:sp>
    </p:spTree>
    <p:extLst>
      <p:ext uri="{BB962C8B-B14F-4D97-AF65-F5344CB8AC3E}">
        <p14:creationId xmlns:p14="http://schemas.microsoft.com/office/powerpoint/2010/main" val="10947094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7"/>
          <p:cNvSpPr>
            <a:spLocks noGrp="1" noChangeArrowheads="1"/>
          </p:cNvSpPr>
          <p:nvPr>
            <p:ph type="body" idx="1"/>
          </p:nvPr>
        </p:nvSpPr>
        <p:spPr>
          <a:xfrm>
            <a:off x="365125" y="1538818"/>
            <a:ext cx="8415338" cy="3348609"/>
          </a:xfrm>
        </p:spPr>
        <p:txBody>
          <a:bodyPr/>
          <a:lstStyle/>
          <a:p>
            <a:r>
              <a:rPr lang="en-US" dirty="0" smtClean="0"/>
              <a:t>One of the least frequently implemented, but most effective security methods, is the security awareness program</a:t>
            </a:r>
          </a:p>
          <a:p>
            <a:r>
              <a:rPr lang="en-US" dirty="0" smtClean="0"/>
              <a:t>Security awareness programs: </a:t>
            </a:r>
          </a:p>
          <a:p>
            <a:pPr lvl="1"/>
            <a:r>
              <a:rPr lang="en-US" dirty="0" smtClean="0"/>
              <a:t>set the stage for training by changing organizational attitudes to realize the importance of security and the adverse consequences of its failure;</a:t>
            </a:r>
          </a:p>
          <a:p>
            <a:pPr lvl="1"/>
            <a:r>
              <a:rPr lang="en-US" dirty="0" smtClean="0"/>
              <a:t>remind users of the procedures to be followed</a:t>
            </a:r>
          </a:p>
        </p:txBody>
      </p:sp>
      <p:sp>
        <p:nvSpPr>
          <p:cNvPr id="44035" name="Rectangle 6"/>
          <p:cNvSpPr>
            <a:spLocks noGrp="1" noChangeArrowheads="1"/>
          </p:cNvSpPr>
          <p:nvPr>
            <p:ph type="title"/>
          </p:nvPr>
        </p:nvSpPr>
        <p:spPr/>
        <p:txBody>
          <a:bodyPr/>
          <a:lstStyle/>
          <a:p>
            <a:r>
              <a:rPr lang="en-US" dirty="0" smtClean="0"/>
              <a:t>Security Awareness</a:t>
            </a:r>
          </a:p>
        </p:txBody>
      </p:sp>
    </p:spTree>
    <p:extLst>
      <p:ext uri="{BB962C8B-B14F-4D97-AF65-F5344CB8AC3E}">
        <p14:creationId xmlns:p14="http://schemas.microsoft.com/office/powerpoint/2010/main" val="641561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type="body" idx="1"/>
          </p:nvPr>
        </p:nvSpPr>
        <p:spPr>
          <a:xfrm>
            <a:off x="365125" y="1538818"/>
            <a:ext cx="8415338" cy="4336572"/>
          </a:xfrm>
        </p:spPr>
        <p:txBody>
          <a:bodyPr/>
          <a:lstStyle/>
          <a:p>
            <a:r>
              <a:rPr lang="en-US" sz="2400" dirty="0" smtClean="0"/>
              <a:t>When developing an awareness program:</a:t>
            </a:r>
          </a:p>
          <a:p>
            <a:pPr lvl="1"/>
            <a:r>
              <a:rPr lang="en-US" sz="2000" dirty="0" smtClean="0"/>
              <a:t>Focus on people </a:t>
            </a:r>
          </a:p>
          <a:p>
            <a:pPr lvl="1"/>
            <a:r>
              <a:rPr lang="en-US" sz="2000" dirty="0" smtClean="0"/>
              <a:t>Refrain from using technical jargon</a:t>
            </a:r>
          </a:p>
          <a:p>
            <a:pPr lvl="1"/>
            <a:r>
              <a:rPr lang="en-US" sz="2000" dirty="0" smtClean="0"/>
              <a:t>Use every available venue </a:t>
            </a:r>
          </a:p>
          <a:p>
            <a:pPr lvl="1"/>
            <a:r>
              <a:rPr lang="en-US" sz="2000" dirty="0" smtClean="0"/>
              <a:t>Define learning objectives, state them clearly, and provide sufficient detail and coverage</a:t>
            </a:r>
          </a:p>
          <a:p>
            <a:pPr lvl="1"/>
            <a:r>
              <a:rPr lang="en-US" sz="2000" dirty="0" smtClean="0"/>
              <a:t>Keep things light</a:t>
            </a:r>
          </a:p>
          <a:p>
            <a:pPr lvl="1"/>
            <a:r>
              <a:rPr lang="en-US" sz="2000" dirty="0" smtClean="0"/>
              <a:t>Don’t overload the users </a:t>
            </a:r>
          </a:p>
          <a:p>
            <a:pPr lvl="1"/>
            <a:r>
              <a:rPr lang="en-US" sz="2000" dirty="0" smtClean="0"/>
              <a:t>Help users understand their roles in InfoSec </a:t>
            </a:r>
          </a:p>
          <a:p>
            <a:pPr lvl="1"/>
            <a:r>
              <a:rPr lang="en-US" sz="2000" dirty="0" smtClean="0"/>
              <a:t>Take advantage of in-house communications media </a:t>
            </a:r>
          </a:p>
          <a:p>
            <a:pPr lvl="1"/>
            <a:r>
              <a:rPr lang="en-US" sz="2000" dirty="0" smtClean="0"/>
              <a:t>Make the awareness program formal; plan and document all actions</a:t>
            </a:r>
          </a:p>
          <a:p>
            <a:pPr lvl="1"/>
            <a:r>
              <a:rPr lang="en-US" sz="2000" dirty="0" smtClean="0"/>
              <a:t>Provide good information early, rather than perfect information late</a:t>
            </a:r>
          </a:p>
        </p:txBody>
      </p:sp>
      <p:sp>
        <p:nvSpPr>
          <p:cNvPr id="45059" name="Rectangle 2"/>
          <p:cNvSpPr>
            <a:spLocks noGrp="1" noChangeArrowheads="1"/>
          </p:cNvSpPr>
          <p:nvPr>
            <p:ph type="title"/>
          </p:nvPr>
        </p:nvSpPr>
        <p:spPr/>
        <p:txBody>
          <a:bodyPr/>
          <a:lstStyle/>
          <a:p>
            <a:r>
              <a:rPr lang="en-US" dirty="0" smtClean="0"/>
              <a:t>Security </a:t>
            </a:r>
            <a:r>
              <a:rPr lang="en-US" dirty="0"/>
              <a:t>Awareness </a:t>
            </a:r>
            <a:r>
              <a:rPr lang="en-US" dirty="0"/>
              <a:t>(Continued)</a:t>
            </a:r>
            <a:endParaRPr lang="en-US" dirty="0" smtClean="0"/>
          </a:p>
        </p:txBody>
      </p:sp>
    </p:spTree>
    <p:extLst>
      <p:ext uri="{BB962C8B-B14F-4D97-AF65-F5344CB8AC3E}">
        <p14:creationId xmlns:p14="http://schemas.microsoft.com/office/powerpoint/2010/main" val="30604134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7"/>
          <p:cNvSpPr>
            <a:spLocks noGrp="1" noChangeArrowheads="1"/>
          </p:cNvSpPr>
          <p:nvPr>
            <p:ph type="body" idx="1"/>
          </p:nvPr>
        </p:nvSpPr>
        <p:spPr>
          <a:xfrm>
            <a:off x="365125" y="1538818"/>
            <a:ext cx="8415338" cy="4321183"/>
          </a:xfrm>
        </p:spPr>
        <p:txBody>
          <a:bodyPr/>
          <a:lstStyle/>
          <a:p>
            <a:r>
              <a:rPr lang="en-US" sz="2400" dirty="0" smtClean="0"/>
              <a:t>Security awareness and security training are designed to modify any employee behavior that endangers the security of the organization’s information</a:t>
            </a:r>
          </a:p>
          <a:p>
            <a:r>
              <a:rPr lang="en-US" sz="2400" dirty="0" smtClean="0"/>
              <a:t>Security training and awareness activities can be undermined, however, if management does not set a good example</a:t>
            </a:r>
          </a:p>
          <a:p>
            <a:r>
              <a:rPr lang="en-US" sz="2400" dirty="0"/>
              <a:t>Effective training and awareness programs make employees accountable for </a:t>
            </a:r>
            <a:r>
              <a:rPr lang="en-US" sz="2400" dirty="0" smtClean="0"/>
              <a:t>their actions</a:t>
            </a:r>
          </a:p>
          <a:p>
            <a:r>
              <a:rPr lang="en-US" sz="2400" dirty="0" smtClean="0"/>
              <a:t>Warning employees </a:t>
            </a:r>
            <a:r>
              <a:rPr lang="en-US" sz="2400" dirty="0"/>
              <a:t>that </a:t>
            </a:r>
            <a:r>
              <a:rPr lang="en-US" sz="2400" dirty="0" smtClean="0"/>
              <a:t>misconduct, abuse</a:t>
            </a:r>
            <a:r>
              <a:rPr lang="en-US" sz="2400" dirty="0"/>
              <a:t>, and misuse of information resources will not be tolerated and that </a:t>
            </a:r>
            <a:r>
              <a:rPr lang="en-US" sz="2400" dirty="0" smtClean="0"/>
              <a:t>the organization </a:t>
            </a:r>
            <a:r>
              <a:rPr lang="en-US" sz="2400" dirty="0"/>
              <a:t>will not defend employees who engage in this </a:t>
            </a:r>
            <a:r>
              <a:rPr lang="en-US" sz="2400" dirty="0" smtClean="0"/>
              <a:t>behavior can help indemnify </a:t>
            </a:r>
            <a:r>
              <a:rPr lang="en-US" sz="2400" dirty="0"/>
              <a:t>the institution against </a:t>
            </a:r>
            <a:r>
              <a:rPr lang="en-US" sz="2400" dirty="0" smtClean="0"/>
              <a:t>lawsuits</a:t>
            </a:r>
          </a:p>
        </p:txBody>
      </p:sp>
      <p:sp>
        <p:nvSpPr>
          <p:cNvPr id="47107" name="Rectangle 6"/>
          <p:cNvSpPr>
            <a:spLocks noGrp="1" noChangeArrowheads="1"/>
          </p:cNvSpPr>
          <p:nvPr>
            <p:ph type="title"/>
          </p:nvPr>
        </p:nvSpPr>
        <p:spPr/>
        <p:txBody>
          <a:bodyPr/>
          <a:lstStyle/>
          <a:p>
            <a:r>
              <a:rPr lang="en-US" dirty="0" smtClean="0"/>
              <a:t>Employee Behavior and Awareness</a:t>
            </a:r>
          </a:p>
        </p:txBody>
      </p:sp>
    </p:spTree>
    <p:extLst>
      <p:ext uri="{BB962C8B-B14F-4D97-AF65-F5344CB8AC3E}">
        <p14:creationId xmlns:p14="http://schemas.microsoft.com/office/powerpoint/2010/main" val="12717386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7"/>
          <p:cNvSpPr>
            <a:spLocks noGrp="1" noChangeArrowheads="1"/>
          </p:cNvSpPr>
          <p:nvPr>
            <p:ph type="body" idx="1"/>
          </p:nvPr>
        </p:nvSpPr>
        <p:spPr/>
        <p:txBody>
          <a:bodyPr/>
          <a:lstStyle/>
          <a:p>
            <a:r>
              <a:rPr lang="en-US" dirty="0" smtClean="0"/>
              <a:t>Awareness can take on different forms for particular audiences</a:t>
            </a:r>
          </a:p>
          <a:p>
            <a:r>
              <a:rPr lang="en-US" dirty="0" smtClean="0"/>
              <a:t>A security awareness program can use many methods to deliver its message</a:t>
            </a:r>
          </a:p>
          <a:p>
            <a:r>
              <a:rPr lang="en-US" dirty="0" smtClean="0"/>
              <a:t>Effective security awareness programs need to be designed with the recognition that people tend to practice a tuning out process (acclimation) and for this reason, awareness techniques should be creative and frequently changed</a:t>
            </a:r>
          </a:p>
        </p:txBody>
      </p:sp>
      <p:sp>
        <p:nvSpPr>
          <p:cNvPr id="49155" name="Rectangle 6"/>
          <p:cNvSpPr>
            <a:spLocks noGrp="1" noChangeArrowheads="1"/>
          </p:cNvSpPr>
          <p:nvPr>
            <p:ph type="title"/>
          </p:nvPr>
        </p:nvSpPr>
        <p:spPr/>
        <p:txBody>
          <a:bodyPr/>
          <a:lstStyle/>
          <a:p>
            <a:r>
              <a:rPr lang="en-US" dirty="0" smtClean="0"/>
              <a:t>Awareness Techniques</a:t>
            </a:r>
          </a:p>
        </p:txBody>
      </p:sp>
    </p:spTree>
    <p:extLst>
      <p:ext uri="{BB962C8B-B14F-4D97-AF65-F5344CB8AC3E}">
        <p14:creationId xmlns:p14="http://schemas.microsoft.com/office/powerpoint/2010/main" val="7523455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7"/>
          <p:cNvSpPr>
            <a:spLocks noGrp="1" noChangeArrowheads="1"/>
          </p:cNvSpPr>
          <p:nvPr>
            <p:ph type="body" idx="1"/>
          </p:nvPr>
        </p:nvSpPr>
        <p:spPr>
          <a:xfrm>
            <a:off x="365125" y="1538818"/>
            <a:ext cx="8415338" cy="4530471"/>
          </a:xfrm>
        </p:spPr>
        <p:txBody>
          <a:bodyPr/>
          <a:lstStyle/>
          <a:p>
            <a:r>
              <a:rPr lang="en-US" sz="2400" dirty="0" smtClean="0"/>
              <a:t>Many security awareness components are available at little or no cost—others can be very expensive if purchased externally</a:t>
            </a:r>
          </a:p>
          <a:p>
            <a:r>
              <a:rPr lang="en-US" sz="2400" dirty="0" smtClean="0"/>
              <a:t>Security awareness components include the following items:</a:t>
            </a:r>
          </a:p>
          <a:p>
            <a:pPr lvl="1"/>
            <a:r>
              <a:rPr lang="en-US" sz="2000" dirty="0" smtClean="0"/>
              <a:t>Videos</a:t>
            </a:r>
          </a:p>
          <a:p>
            <a:pPr lvl="1"/>
            <a:r>
              <a:rPr lang="en-US" sz="2000" dirty="0" smtClean="0"/>
              <a:t>Posters and banners</a:t>
            </a:r>
          </a:p>
          <a:p>
            <a:pPr lvl="1"/>
            <a:r>
              <a:rPr lang="en-US" sz="2000" dirty="0" smtClean="0"/>
              <a:t>Lectures and conferences</a:t>
            </a:r>
          </a:p>
          <a:p>
            <a:pPr lvl="1"/>
            <a:r>
              <a:rPr lang="en-US" sz="2000" dirty="0" smtClean="0"/>
              <a:t>Computer-based training</a:t>
            </a:r>
          </a:p>
          <a:p>
            <a:pPr lvl="1"/>
            <a:r>
              <a:rPr lang="en-US" sz="2000" dirty="0" smtClean="0"/>
              <a:t>Newsletters</a:t>
            </a:r>
          </a:p>
          <a:p>
            <a:pPr lvl="1"/>
            <a:r>
              <a:rPr lang="en-US" sz="2000" dirty="0" smtClean="0"/>
              <a:t>Brochures and flyers</a:t>
            </a:r>
          </a:p>
          <a:p>
            <a:pPr lvl="1"/>
            <a:r>
              <a:rPr lang="en-US" sz="2000" dirty="0" smtClean="0"/>
              <a:t>Trinkets (coffee cups, pens, pencils, T-shirts)</a:t>
            </a:r>
          </a:p>
          <a:p>
            <a:pPr lvl="1"/>
            <a:r>
              <a:rPr lang="en-US" sz="2000" dirty="0" smtClean="0"/>
              <a:t>Bulletin boards</a:t>
            </a:r>
          </a:p>
          <a:p>
            <a:pPr lvl="1"/>
            <a:r>
              <a:rPr lang="en-US" sz="2000" dirty="0" smtClean="0"/>
              <a:t>Web site</a:t>
            </a:r>
          </a:p>
        </p:txBody>
      </p:sp>
      <p:sp>
        <p:nvSpPr>
          <p:cNvPr id="50179" name="Rectangle 6"/>
          <p:cNvSpPr>
            <a:spLocks noGrp="1" noChangeArrowheads="1"/>
          </p:cNvSpPr>
          <p:nvPr>
            <p:ph type="title"/>
          </p:nvPr>
        </p:nvSpPr>
        <p:spPr/>
        <p:txBody>
          <a:bodyPr/>
          <a:lstStyle/>
          <a:p>
            <a:r>
              <a:rPr lang="en-US" dirty="0" smtClean="0"/>
              <a:t>Developing Security Awareness Components</a:t>
            </a:r>
          </a:p>
        </p:txBody>
      </p:sp>
    </p:spTree>
    <p:extLst>
      <p:ext uri="{BB962C8B-B14F-4D97-AF65-F5344CB8AC3E}">
        <p14:creationId xmlns:p14="http://schemas.microsoft.com/office/powerpoint/2010/main" val="37010828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7"/>
          <p:cNvSpPr>
            <a:spLocks noGrp="1" noChangeArrowheads="1"/>
          </p:cNvSpPr>
          <p:nvPr>
            <p:ph type="body" idx="1"/>
          </p:nvPr>
        </p:nvSpPr>
        <p:spPr>
          <a:xfrm>
            <a:off x="365125" y="1538818"/>
            <a:ext cx="8415338" cy="2492990"/>
          </a:xfrm>
        </p:spPr>
        <p:txBody>
          <a:bodyPr/>
          <a:lstStyle/>
          <a:p>
            <a:r>
              <a:rPr lang="en-US" dirty="0" smtClean="0"/>
              <a:t>Another means of renewing the information security message is to have a guest speaker or even a mini-conference dedicated to the topic—perhaps in association with the formal computer security days:</a:t>
            </a:r>
          </a:p>
          <a:p>
            <a:pPr lvl="1"/>
            <a:r>
              <a:rPr lang="en-US" dirty="0" smtClean="0"/>
              <a:t>International Computer Security Day—November 30</a:t>
            </a:r>
          </a:p>
          <a:p>
            <a:pPr lvl="1"/>
            <a:r>
              <a:rPr lang="en-US" dirty="0" smtClean="0"/>
              <a:t>National Computer Security </a:t>
            </a:r>
            <a:r>
              <a:rPr lang="en-US" dirty="0"/>
              <a:t>Days—October </a:t>
            </a:r>
            <a:r>
              <a:rPr lang="en-US" dirty="0" smtClean="0"/>
              <a:t>31 and April 4</a:t>
            </a:r>
          </a:p>
        </p:txBody>
      </p:sp>
      <p:sp>
        <p:nvSpPr>
          <p:cNvPr id="58371" name="Rectangle 6"/>
          <p:cNvSpPr>
            <a:spLocks noGrp="1" noChangeArrowheads="1"/>
          </p:cNvSpPr>
          <p:nvPr>
            <p:ph type="title"/>
          </p:nvPr>
        </p:nvSpPr>
        <p:spPr/>
        <p:txBody>
          <a:bodyPr/>
          <a:lstStyle/>
          <a:p>
            <a:r>
              <a:rPr lang="en-US" dirty="0" smtClean="0"/>
              <a:t>Security Awareness Conference/Presentations</a:t>
            </a:r>
          </a:p>
        </p:txBody>
      </p:sp>
    </p:spTree>
    <p:extLst>
      <p:ext uri="{BB962C8B-B14F-4D97-AF65-F5344CB8AC3E}">
        <p14:creationId xmlns:p14="http://schemas.microsoft.com/office/powerpoint/2010/main" val="13839268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Project Management in InfoSec </a:t>
            </a:r>
            <a:endParaRPr lang="en-US" dirty="0"/>
          </a:p>
        </p:txBody>
      </p:sp>
      <p:sp>
        <p:nvSpPr>
          <p:cNvPr id="7" name="Text Placeholder 6"/>
          <p:cNvSpPr>
            <a:spLocks noGrp="1"/>
          </p:cNvSpPr>
          <p:nvPr>
            <p:ph type="body" idx="1"/>
          </p:nvPr>
        </p:nvSpPr>
        <p:spPr/>
        <p:txBody>
          <a:bodyPr/>
          <a:lstStyle/>
          <a:p>
            <a:r>
              <a:rPr lang="en-US" dirty="0" smtClean="0"/>
              <a:t>Chapter 05: Developing the Security Program</a:t>
            </a:r>
            <a:endParaRPr lang="en-US" dirty="0"/>
          </a:p>
        </p:txBody>
      </p:sp>
    </p:spTree>
    <p:extLst>
      <p:ext uri="{BB962C8B-B14F-4D97-AF65-F5344CB8AC3E}">
        <p14:creationId xmlns:p14="http://schemas.microsoft.com/office/powerpoint/2010/main" val="9192052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5"/>
          <p:cNvSpPr>
            <a:spLocks noGrp="1" noChangeArrowheads="1"/>
          </p:cNvSpPr>
          <p:nvPr>
            <p:ph idx="1"/>
          </p:nvPr>
        </p:nvSpPr>
        <p:spPr>
          <a:xfrm>
            <a:off x="365125" y="1538818"/>
            <a:ext cx="8415338" cy="4964436"/>
          </a:xfrm>
        </p:spPr>
        <p:txBody>
          <a:bodyPr/>
          <a:lstStyle/>
          <a:p>
            <a:r>
              <a:rPr lang="en-US" dirty="0" smtClean="0"/>
              <a:t>How can information security be both a process and a project? It is, in fact, a continuous series, or chain, of projects</a:t>
            </a:r>
          </a:p>
          <a:p>
            <a:r>
              <a:rPr lang="en-US" dirty="0" smtClean="0"/>
              <a:t>Some aspects of information security are not project based; rather, they are managed processes (operations) and are ongoing</a:t>
            </a:r>
          </a:p>
          <a:p>
            <a:r>
              <a:rPr lang="en-US" dirty="0" smtClean="0"/>
              <a:t>Projects are discrete sequences of activities with starting points and defined completion points</a:t>
            </a:r>
          </a:p>
          <a:p>
            <a:r>
              <a:rPr lang="en-US" dirty="0" smtClean="0"/>
              <a:t>A project is different from a process in that it is a temporary activity that is used to create a specific product, service, or end result, but may be repeated</a:t>
            </a:r>
          </a:p>
        </p:txBody>
      </p:sp>
      <p:sp>
        <p:nvSpPr>
          <p:cNvPr id="44034" name="Rectangle 4"/>
          <p:cNvSpPr>
            <a:spLocks noGrp="1" noChangeArrowheads="1"/>
          </p:cNvSpPr>
          <p:nvPr>
            <p:ph type="title"/>
          </p:nvPr>
        </p:nvSpPr>
        <p:spPr/>
        <p:txBody>
          <a:bodyPr/>
          <a:lstStyle/>
          <a:p>
            <a:r>
              <a:rPr lang="en-US" dirty="0" smtClean="0"/>
              <a:t>Project Management</a:t>
            </a:r>
          </a:p>
        </p:txBody>
      </p:sp>
    </p:spTree>
    <p:extLst>
      <p:ext uri="{BB962C8B-B14F-4D97-AF65-F5344CB8AC3E}">
        <p14:creationId xmlns:p14="http://schemas.microsoft.com/office/powerpoint/2010/main" val="16591483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shows two longitudinal ovals connected by a chained arrow. The text on first oval reads, initial state. The links of chain are labeled as Enterprise information security policy, Business impact analysis, Firewall implementation, Risk assessment process, Network perimeter and D M Z design. The text on second oval reads, planned or desired sta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034" y="1502602"/>
            <a:ext cx="8591366" cy="3852797"/>
          </a:xfrm>
          <a:prstGeom prst="rect">
            <a:avLst/>
          </a:prstGeom>
        </p:spPr>
      </p:pic>
    </p:spTree>
    <p:extLst>
      <p:ext uri="{BB962C8B-B14F-4D97-AF65-F5344CB8AC3E}">
        <p14:creationId xmlns:p14="http://schemas.microsoft.com/office/powerpoint/2010/main" val="39225225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5"/>
          <p:cNvSpPr>
            <a:spLocks noGrp="1" noChangeArrowheads="1"/>
          </p:cNvSpPr>
          <p:nvPr>
            <p:ph idx="1"/>
          </p:nvPr>
        </p:nvSpPr>
        <p:spPr>
          <a:xfrm>
            <a:off x="365125" y="1538818"/>
            <a:ext cx="8415338" cy="3834896"/>
          </a:xfrm>
        </p:spPr>
        <p:txBody>
          <a:bodyPr/>
          <a:lstStyle/>
          <a:p>
            <a:r>
              <a:rPr lang="en-US" dirty="0" smtClean="0"/>
              <a:t>W.R. Duncan’s A Guide to the Project Management Body of Knowledge defines project management as: </a:t>
            </a:r>
          </a:p>
          <a:p>
            <a:pPr lvl="1"/>
            <a:r>
              <a:rPr lang="en-US" i="1" dirty="0" smtClean="0"/>
              <a:t>the application of knowledge, skills, tools, and techniques to project activities to meet project requirements. Project management is accomplished through the use of processes such as: initiating, planning, executing, controlling, and closing</a:t>
            </a:r>
          </a:p>
          <a:p>
            <a:r>
              <a:rPr lang="en-US" dirty="0" smtClean="0"/>
              <a:t>Project management involves the temporary assemblage resources to complete a project</a:t>
            </a:r>
          </a:p>
          <a:p>
            <a:r>
              <a:rPr lang="en-US" dirty="0" smtClean="0"/>
              <a:t>Some projects are iterative and occur regularly</a:t>
            </a:r>
          </a:p>
        </p:txBody>
      </p:sp>
      <p:sp>
        <p:nvSpPr>
          <p:cNvPr id="46082" name="Rectangle 4"/>
          <p:cNvSpPr>
            <a:spLocks noGrp="1" noChangeArrowheads="1"/>
          </p:cNvSpPr>
          <p:nvPr>
            <p:ph type="title"/>
          </p:nvPr>
        </p:nvSpPr>
        <p:spPr/>
        <p:txBody>
          <a:bodyPr/>
          <a:lstStyle/>
          <a:p>
            <a:r>
              <a:rPr lang="en-US" dirty="0" smtClean="0"/>
              <a:t>Project </a:t>
            </a:r>
            <a:r>
              <a:rPr lang="en-US" dirty="0"/>
              <a:t>Management </a:t>
            </a:r>
            <a:r>
              <a:rPr lang="en-US" dirty="0"/>
              <a:t>(Continued)</a:t>
            </a:r>
            <a:endParaRPr lang="en-US" dirty="0" smtClean="0"/>
          </a:p>
        </p:txBody>
      </p:sp>
    </p:spTree>
    <p:extLst>
      <p:ext uri="{BB962C8B-B14F-4D97-AF65-F5344CB8AC3E}">
        <p14:creationId xmlns:p14="http://schemas.microsoft.com/office/powerpoint/2010/main" val="655285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225772"/>
          </a:xfrm>
        </p:spPr>
        <p:txBody>
          <a:bodyPr/>
          <a:lstStyle/>
          <a:p>
            <a:r>
              <a:rPr lang="en-US" sz="2400" dirty="0" smtClean="0"/>
              <a:t>One recommended approach is to separate the functions into those performed:</a:t>
            </a:r>
          </a:p>
          <a:p>
            <a:pPr lvl="1"/>
            <a:r>
              <a:rPr lang="en-US" sz="2000" dirty="0" smtClean="0"/>
              <a:t>By nontechnology business units outside the IT area of management control, such as legal and training</a:t>
            </a:r>
          </a:p>
          <a:p>
            <a:pPr lvl="1"/>
            <a:r>
              <a:rPr lang="en-US" sz="2000" dirty="0" smtClean="0"/>
              <a:t>By IT groups outside the InfoSec area of management control, such as systems security administration, network security administration, and centralized authentication</a:t>
            </a:r>
          </a:p>
          <a:p>
            <a:pPr lvl="1"/>
            <a:r>
              <a:rPr lang="en-US" sz="2000" dirty="0" smtClean="0"/>
              <a:t>Within the InfoSec department as a customer service to the organization and its external partners such as risk assessment, systems testing, incident response planning, </a:t>
            </a:r>
            <a:r>
              <a:rPr lang="en-US" sz="2000" dirty="0"/>
              <a:t>d</a:t>
            </a:r>
            <a:r>
              <a:rPr lang="en-US" sz="2000" dirty="0" smtClean="0"/>
              <a:t>isaster recovery planning, performance measurement, and </a:t>
            </a:r>
            <a:r>
              <a:rPr lang="en-US" sz="2000" dirty="0"/>
              <a:t>v</a:t>
            </a:r>
            <a:r>
              <a:rPr lang="en-US" sz="2000" dirty="0" smtClean="0"/>
              <a:t>ulnerability assessment</a:t>
            </a:r>
          </a:p>
          <a:p>
            <a:pPr lvl="1"/>
            <a:r>
              <a:rPr lang="en-US" sz="2000" dirty="0" smtClean="0"/>
              <a:t>Within the InfoSec department as a compliance enforcement obligation, such as policy, compliance/audit, and risk management</a:t>
            </a:r>
            <a:endParaRPr lang="en-US" sz="2000" dirty="0"/>
          </a:p>
        </p:txBody>
      </p:sp>
      <p:sp>
        <p:nvSpPr>
          <p:cNvPr id="2" name="Title 1"/>
          <p:cNvSpPr>
            <a:spLocks noGrp="1"/>
          </p:cNvSpPr>
          <p:nvPr>
            <p:ph type="title"/>
          </p:nvPr>
        </p:nvSpPr>
        <p:spPr/>
        <p:txBody>
          <a:bodyPr/>
          <a:lstStyle/>
          <a:p>
            <a:r>
              <a:rPr lang="en-US" dirty="0" smtClean="0"/>
              <a:t>Security in Large </a:t>
            </a:r>
            <a:r>
              <a:rPr lang="en-US" dirty="0"/>
              <a:t>Organizations </a:t>
            </a:r>
            <a:r>
              <a:rPr lang="en-US" dirty="0"/>
              <a:t>(Continued)</a:t>
            </a:r>
            <a:endParaRPr lang="en-US" dirty="0"/>
          </a:p>
        </p:txBody>
      </p:sp>
    </p:spTree>
    <p:extLst>
      <p:ext uri="{BB962C8B-B14F-4D97-AF65-F5344CB8AC3E}">
        <p14:creationId xmlns:p14="http://schemas.microsoft.com/office/powerpoint/2010/main" val="12872528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672048"/>
          </a:xfrm>
        </p:spPr>
        <p:txBody>
          <a:bodyPr/>
          <a:lstStyle/>
          <a:p>
            <a:r>
              <a:rPr lang="en-US" sz="2400" dirty="0" smtClean="0"/>
              <a:t>Organizations that make project management skills a priority benefit in the following ways:</a:t>
            </a:r>
          </a:p>
          <a:p>
            <a:pPr lvl="1"/>
            <a:r>
              <a:rPr lang="en-US" sz="2000" dirty="0" smtClean="0"/>
              <a:t>Implementing a methodology ensures that no steps are missed</a:t>
            </a:r>
          </a:p>
          <a:p>
            <a:pPr lvl="1"/>
            <a:r>
              <a:rPr lang="en-US" sz="2000" dirty="0" smtClean="0"/>
              <a:t>Creating a detailed blueprint of project activities provides a common reference tool and makes all project team members more productive by shortening the learning curve when getting projects underway</a:t>
            </a:r>
          </a:p>
          <a:p>
            <a:pPr lvl="1"/>
            <a:r>
              <a:rPr lang="en-US" sz="2000" dirty="0" smtClean="0"/>
              <a:t>Identifying specific responsibilities for all the involved personnel reduces ambiguity and also reduces confusion</a:t>
            </a:r>
          </a:p>
          <a:p>
            <a:pPr lvl="1"/>
            <a:r>
              <a:rPr lang="en-US" sz="2000" dirty="0" smtClean="0"/>
              <a:t>Clearly defining project constraints and minimum quality requirements increases the likelihood that the project will stay within them</a:t>
            </a:r>
          </a:p>
          <a:p>
            <a:pPr lvl="1"/>
            <a:r>
              <a:rPr lang="en-US" sz="2000" dirty="0" smtClean="0"/>
              <a:t>Establishing performance measures and creating project milestones simplifies project monitoring</a:t>
            </a:r>
          </a:p>
          <a:p>
            <a:pPr lvl="1"/>
            <a:r>
              <a:rPr lang="en-US" sz="2000" dirty="0" smtClean="0"/>
              <a:t>Identifying deviations in quality, time, or budget early on enables early correction of the problems</a:t>
            </a:r>
            <a:endParaRPr lang="en-US" sz="2000" dirty="0"/>
          </a:p>
        </p:txBody>
      </p:sp>
      <p:sp>
        <p:nvSpPr>
          <p:cNvPr id="2" name="Title 1"/>
          <p:cNvSpPr>
            <a:spLocks noGrp="1"/>
          </p:cNvSpPr>
          <p:nvPr>
            <p:ph type="title"/>
          </p:nvPr>
        </p:nvSpPr>
        <p:spPr/>
        <p:txBody>
          <a:bodyPr/>
          <a:lstStyle/>
          <a:p>
            <a:r>
              <a:rPr lang="en-US" dirty="0" smtClean="0"/>
              <a:t>Project </a:t>
            </a:r>
            <a:r>
              <a:rPr lang="en-US" dirty="0"/>
              <a:t>Management </a:t>
            </a:r>
            <a:r>
              <a:rPr lang="en-US" dirty="0"/>
              <a:t>(Continued)</a:t>
            </a:r>
            <a:endParaRPr lang="en-US" dirty="0"/>
          </a:p>
        </p:txBody>
      </p:sp>
    </p:spTree>
    <p:extLst>
      <p:ext uri="{BB962C8B-B14F-4D97-AF65-F5344CB8AC3E}">
        <p14:creationId xmlns:p14="http://schemas.microsoft.com/office/powerpoint/2010/main" val="3601006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164217"/>
          </a:xfrm>
        </p:spPr>
        <p:txBody>
          <a:bodyPr/>
          <a:lstStyle/>
          <a:p>
            <a:r>
              <a:rPr lang="en-US" sz="2400" dirty="0" smtClean="0"/>
              <a:t>Successful project management relies on careful and realistic project planning coupled with aggressive, proactive control</a:t>
            </a:r>
          </a:p>
          <a:p>
            <a:r>
              <a:rPr lang="en-US" sz="2400" dirty="0" smtClean="0"/>
              <a:t>Project success may be defined differently in each organization, but in general a project is deemed a success when:</a:t>
            </a:r>
          </a:p>
          <a:p>
            <a:pPr lvl="1"/>
            <a:r>
              <a:rPr lang="en-US" sz="2000" dirty="0" smtClean="0"/>
              <a:t>It is completed on time or early</a:t>
            </a:r>
          </a:p>
          <a:p>
            <a:pPr lvl="1"/>
            <a:r>
              <a:rPr lang="en-US" sz="2000" dirty="0" smtClean="0"/>
              <a:t>It is completed at or below its budgeted amount</a:t>
            </a:r>
          </a:p>
          <a:p>
            <a:pPr lvl="1"/>
            <a:r>
              <a:rPr lang="en-US" sz="2000" dirty="0" smtClean="0"/>
              <a:t>It meets all specifications outlined in the approved project definition, and the deliverables are accepted by the end user and/or assigning entity</a:t>
            </a:r>
          </a:p>
          <a:p>
            <a:r>
              <a:rPr lang="en-US" sz="2400" dirty="0" smtClean="0"/>
              <a:t>Regardless of the approach, the goal is the same: to have all elements of the InfoSec program completed with quality deliverables, on a timely basis, and within budget</a:t>
            </a:r>
            <a:endParaRPr lang="en-US" sz="2400" dirty="0"/>
          </a:p>
        </p:txBody>
      </p:sp>
      <p:sp>
        <p:nvSpPr>
          <p:cNvPr id="2" name="Title 1"/>
          <p:cNvSpPr>
            <a:spLocks noGrp="1"/>
          </p:cNvSpPr>
          <p:nvPr>
            <p:ph type="title"/>
          </p:nvPr>
        </p:nvSpPr>
        <p:spPr/>
        <p:txBody>
          <a:bodyPr/>
          <a:lstStyle/>
          <a:p>
            <a:r>
              <a:rPr lang="en-US" dirty="0" smtClean="0"/>
              <a:t>Project Management </a:t>
            </a:r>
            <a:r>
              <a:rPr lang="en-US" dirty="0"/>
              <a:t>(Continued)</a:t>
            </a:r>
            <a:endParaRPr lang="en-US" dirty="0"/>
          </a:p>
        </p:txBody>
      </p:sp>
    </p:spTree>
    <p:extLst>
      <p:ext uri="{BB962C8B-B14F-4D97-AF65-F5344CB8AC3E}">
        <p14:creationId xmlns:p14="http://schemas.microsoft.com/office/powerpoint/2010/main" val="2737619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5"/>
          <p:cNvSpPr>
            <a:spLocks noGrp="1" noChangeArrowheads="1"/>
          </p:cNvSpPr>
          <p:nvPr>
            <p:ph idx="1"/>
          </p:nvPr>
        </p:nvSpPr>
        <p:spPr/>
        <p:txBody>
          <a:bodyPr/>
          <a:lstStyle/>
          <a:p>
            <a:r>
              <a:rPr lang="en-US" dirty="0" smtClean="0"/>
              <a:t>To apply project management to InfoSec, you must first identify an established project management methodology</a:t>
            </a:r>
          </a:p>
          <a:p>
            <a:r>
              <a:rPr lang="en-US" dirty="0" smtClean="0"/>
              <a:t>While other project management approaches exist, the PMBoK, promoted by the Project Management Institute (PMI) is considered the industry best practice</a:t>
            </a:r>
          </a:p>
        </p:txBody>
      </p:sp>
      <p:sp>
        <p:nvSpPr>
          <p:cNvPr id="47106" name="Rectangle 4"/>
          <p:cNvSpPr>
            <a:spLocks noGrp="1" noChangeArrowheads="1"/>
          </p:cNvSpPr>
          <p:nvPr>
            <p:ph type="title"/>
          </p:nvPr>
        </p:nvSpPr>
        <p:spPr/>
        <p:txBody>
          <a:bodyPr/>
          <a:lstStyle/>
          <a:p>
            <a:r>
              <a:rPr lang="en-US" dirty="0" smtClean="0"/>
              <a:t>PMBoK Knowledge Areas</a:t>
            </a:r>
          </a:p>
        </p:txBody>
      </p:sp>
    </p:spTree>
    <p:extLst>
      <p:ext uri="{BB962C8B-B14F-4D97-AF65-F5344CB8AC3E}">
        <p14:creationId xmlns:p14="http://schemas.microsoft.com/office/powerpoint/2010/main" val="12664741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table provides Project Management Knowledge Areas. The table has 3 columns and 10 rows. The column headings are as follows from left to right: Knowledge Area, Focus, Processes. The row entries are as follows. Row 1. Knowledge area, Communications. Focus, Assurance that all project participants communicate effectively. Processes, Development of a workable communications plan, implementing means to distribute, project information, Periodic reporting on worker, performance and task completion, releasing workers to other assignments as tasks are completed. Row 2. Knowledge Area, Cost. Focus, Managing the financial resources committed to the project. Processes, estimating financial cost of resources, Developing the financial budget, Using the financial budget to control costs. Row 3. Knowledge area, Human Resources. Focus, Managing the use of workers effectively. Processes, acquiring workers, allocating workers to tasks, Supervising and controlling human resources, Training and development of human resources. Row 4. Knowledge Area, Integration. Focus, Defining the pieces to be included and organizing and controlling the anticipated work. Processes, Developing the plan, Executing the project plan, Change control. Row 5. Knowledge Area, Procurement. Focus, acquiring resources other than human resources needed to complete project tasks. Processes, planning for resource acquisition, preparing for competitive solicitation of high-value resources, Supervising the solicitation bidding for high-value resources, Managing contracts for suppliers, Contract closeout. Row 5. Knowledge Area, Quality. Focus, assuring that the project meets initial or revised specifications. Processes, Measurement of deliverables against specifications, Controlling quality of deliverables. Row 7. Knowledge Area, Risk. Focus, Minimizing impact of adverse occurrences. Processes, identifying project risk factors, Assessing the degree of risk to various project elements, preparing responses to anticipated adverse occurrences, Responding to adverse events.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1757" y="289560"/>
            <a:ext cx="5200487" cy="6111240"/>
          </a:xfrm>
          <a:prstGeom prst="rect">
            <a:avLst/>
          </a:prstGeom>
        </p:spPr>
      </p:pic>
    </p:spTree>
    <p:extLst>
      <p:ext uri="{BB962C8B-B14F-4D97-AF65-F5344CB8AC3E}">
        <p14:creationId xmlns:p14="http://schemas.microsoft.com/office/powerpoint/2010/main" val="10941284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title"/>
          </p:nvPr>
        </p:nvSpPr>
        <p:spPr>
          <a:xfrm>
            <a:off x="762000" y="188122"/>
            <a:ext cx="8026400" cy="732508"/>
          </a:xfrm>
        </p:spPr>
        <p:txBody>
          <a:bodyPr/>
          <a:lstStyle/>
          <a:p>
            <a:r>
              <a:rPr lang="en-US" dirty="0"/>
              <a:t>Table 5-7 Project Management Knowledge </a:t>
            </a:r>
            <a:r>
              <a:rPr lang="en-US" dirty="0" smtClean="0"/>
              <a:t>Areas </a:t>
            </a:r>
            <a:r>
              <a:rPr lang="en-US" dirty="0"/>
              <a:t>(Continued)</a:t>
            </a:r>
            <a:endParaRPr lang="en-US" dirty="0" smtClean="0"/>
          </a:p>
        </p:txBody>
      </p:sp>
      <p:pic>
        <p:nvPicPr>
          <p:cNvPr id="5" name="Picture 4" descr="Project Management Knowledge Areas, continued. Row 8. Knowledge Area, Scope. Focus, defining what is included in the work to be done, and what is to be excluded. Processes, identifying included elements, Articulating the boundaries of the project, verifying that the scope reflects management intent. Row 9. Knowledge Area, Stakeholder. Focus, Identifying and cultivating relationships with those affected by the project and those that influence the project. Processes, locating stakeholders and managing interaction, Planning stakeholder management. Row 10. Knowledge Area. Time. Focus, Managing the resource of elapsed time as well as time spent by resources. Processes, defining work elements such as work breakdown, Sequencing work elements, estimating resource effort time and elapsed time, preparing a schedule, Using the schedule to control the project.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3997" y="1632204"/>
            <a:ext cx="6736006" cy="3593592"/>
          </a:xfrm>
          <a:prstGeom prst="rect">
            <a:avLst/>
          </a:prstGeom>
        </p:spPr>
      </p:pic>
    </p:spTree>
    <p:extLst>
      <p:ext uri="{BB962C8B-B14F-4D97-AF65-F5344CB8AC3E}">
        <p14:creationId xmlns:p14="http://schemas.microsoft.com/office/powerpoint/2010/main" val="33645491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7"/>
          <p:cNvSpPr>
            <a:spLocks noGrp="1" noChangeArrowheads="1"/>
          </p:cNvSpPr>
          <p:nvPr>
            <p:ph idx="1"/>
          </p:nvPr>
        </p:nvSpPr>
        <p:spPr/>
        <p:txBody>
          <a:bodyPr/>
          <a:lstStyle/>
          <a:p>
            <a:r>
              <a:rPr lang="en-US" dirty="0" smtClean="0"/>
              <a:t>There are many tools that support the management of the diverse resources in complex projects</a:t>
            </a:r>
          </a:p>
          <a:p>
            <a:pPr lvl="1"/>
            <a:r>
              <a:rPr lang="en-US" dirty="0" smtClean="0"/>
              <a:t>Most project managers combine software tools that implement one or more of the dominant modeling approaches</a:t>
            </a:r>
          </a:p>
          <a:p>
            <a:r>
              <a:rPr lang="en-US" dirty="0" smtClean="0"/>
              <a:t>Projectitis occurs when the project manager spends more time documenting project tasks, collecting performance measurements, recording project task information, and updating project completion forecasts than accomplishing meaningful project work</a:t>
            </a:r>
          </a:p>
        </p:txBody>
      </p:sp>
      <p:sp>
        <p:nvSpPr>
          <p:cNvPr id="62466" name="Rectangle 6"/>
          <p:cNvSpPr>
            <a:spLocks noGrp="1" noChangeArrowheads="1"/>
          </p:cNvSpPr>
          <p:nvPr>
            <p:ph type="title"/>
          </p:nvPr>
        </p:nvSpPr>
        <p:spPr/>
        <p:txBody>
          <a:bodyPr/>
          <a:lstStyle/>
          <a:p>
            <a:r>
              <a:rPr lang="en-US" dirty="0" smtClean="0"/>
              <a:t>Project Management Tools</a:t>
            </a:r>
          </a:p>
        </p:txBody>
      </p:sp>
    </p:spTree>
    <p:extLst>
      <p:ext uri="{BB962C8B-B14F-4D97-AF65-F5344CB8AC3E}">
        <p14:creationId xmlns:p14="http://schemas.microsoft.com/office/powerpoint/2010/main" val="16528363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5"/>
          <p:cNvSpPr>
            <a:spLocks noGrp="1" noChangeArrowheads="1"/>
          </p:cNvSpPr>
          <p:nvPr>
            <p:ph idx="1"/>
          </p:nvPr>
        </p:nvSpPr>
        <p:spPr>
          <a:xfrm>
            <a:off x="365125" y="1538818"/>
            <a:ext cx="8415338" cy="4921347"/>
          </a:xfrm>
        </p:spPr>
        <p:txBody>
          <a:bodyPr/>
          <a:lstStyle/>
          <a:p>
            <a:r>
              <a:rPr lang="en-US" sz="2400" dirty="0" smtClean="0"/>
              <a:t>A project plan can be created using a very simple planning tool, such as the work breakdown structure (WBS)</a:t>
            </a:r>
          </a:p>
          <a:p>
            <a:r>
              <a:rPr lang="en-US" sz="2400" dirty="0" smtClean="0"/>
              <a:t>In the WBS approach, the project plan is first broken down into a few major tasks. Each of these major tasks is placed on the WBS task list</a:t>
            </a:r>
          </a:p>
          <a:p>
            <a:r>
              <a:rPr lang="en-US" sz="2400" dirty="0"/>
              <a:t>The minimum attributes that should be determined for each task are:</a:t>
            </a:r>
          </a:p>
          <a:p>
            <a:pPr lvl="1"/>
            <a:r>
              <a:rPr lang="en-US" sz="2000" dirty="0"/>
              <a:t>The work to be accomplished (activities and deliverables)</a:t>
            </a:r>
          </a:p>
          <a:p>
            <a:pPr lvl="1"/>
            <a:r>
              <a:rPr lang="en-US" sz="2000" dirty="0"/>
              <a:t>Estimated amount of effort required for completion in hours or workdays</a:t>
            </a:r>
          </a:p>
          <a:p>
            <a:pPr lvl="1"/>
            <a:r>
              <a:rPr lang="en-US" sz="2000" dirty="0"/>
              <a:t>The common or specialty skills needed to perform the task</a:t>
            </a:r>
          </a:p>
          <a:p>
            <a:pPr lvl="1"/>
            <a:r>
              <a:rPr lang="en-US" sz="2000" dirty="0"/>
              <a:t>Task interdependencies</a:t>
            </a:r>
          </a:p>
          <a:p>
            <a:endParaRPr lang="en-US" sz="2400" dirty="0" smtClean="0"/>
          </a:p>
        </p:txBody>
      </p:sp>
      <p:sp>
        <p:nvSpPr>
          <p:cNvPr id="64514" name="Rectangle 4"/>
          <p:cNvSpPr>
            <a:spLocks noGrp="1" noChangeArrowheads="1"/>
          </p:cNvSpPr>
          <p:nvPr>
            <p:ph type="title"/>
          </p:nvPr>
        </p:nvSpPr>
        <p:spPr/>
        <p:txBody>
          <a:bodyPr/>
          <a:lstStyle/>
          <a:p>
            <a:r>
              <a:rPr lang="en-US" dirty="0" smtClean="0"/>
              <a:t>Work Breakdown Structure</a:t>
            </a:r>
          </a:p>
        </p:txBody>
      </p:sp>
    </p:spTree>
    <p:extLst>
      <p:ext uri="{BB962C8B-B14F-4D97-AF65-F5344CB8AC3E}">
        <p14:creationId xmlns:p14="http://schemas.microsoft.com/office/powerpoint/2010/main" val="30774443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table provides Example of an Early-Draft Work Breakdown Structure. The table has 4 columns and 7 rows. The column headings are as follows from left to right: Task, Effort in hours, Skill, Dependencies. The row entries are as follows. Row 1. Task, Contact field office and confirm network assumptions. Effort in hours, 2. Skill, Network architect. Dependencies, Nil. Row 2. Task, Purchase standard firewall hardware. Effort in hours, 4. Skill, Network architect and purchasing group. Dependencies, 1. Row 3. Task, Configure firewall. Effort in hours, 8. Skill, Network Architect. Dependencies, 2. Row 4. Task, Package and ship firewall to field office. Effort in hours, 2. Skill, intern. Dependencies, 3. Row 5. Task, Work with local technical resource to install and test firewall. Effort in hours, 6. Skill, network architect. Dependencies, 4. Row 6. Task, Complete network vulnerability assessment. Effort in hours, 12. Skill, Network architect and penetration test team. Dependencies, 5. Row 7. Task, get remote office sign-off and update network drawings and documentation. Effort in hours, 8. Skill, Network architect. Dependencies, 6.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 y="1049055"/>
            <a:ext cx="8305800" cy="4551123"/>
          </a:xfrm>
          <a:prstGeom prst="rect">
            <a:avLst/>
          </a:prstGeom>
        </p:spPr>
      </p:pic>
    </p:spTree>
    <p:extLst>
      <p:ext uri="{BB962C8B-B14F-4D97-AF65-F5344CB8AC3E}">
        <p14:creationId xmlns:p14="http://schemas.microsoft.com/office/powerpoint/2010/main" val="7506704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5"/>
          <p:cNvSpPr>
            <a:spLocks noGrp="1" noChangeArrowheads="1"/>
          </p:cNvSpPr>
          <p:nvPr>
            <p:ph idx="1"/>
          </p:nvPr>
        </p:nvSpPr>
        <p:spPr>
          <a:xfrm>
            <a:off x="365125" y="1538818"/>
            <a:ext cx="8415338" cy="5118324"/>
          </a:xfrm>
        </p:spPr>
        <p:txBody>
          <a:bodyPr/>
          <a:lstStyle/>
          <a:p>
            <a:r>
              <a:rPr lang="en-US" dirty="0" smtClean="0"/>
              <a:t>Once a project reaches even a relatively modest size, say a few dozen tasks, there can be almost innumerable possibilities for task assignment and scheduling</a:t>
            </a:r>
          </a:p>
          <a:p>
            <a:r>
              <a:rPr lang="en-US" dirty="0" smtClean="0"/>
              <a:t>A number of approaches are available to assist the project manager in this sequencing effort</a:t>
            </a:r>
          </a:p>
          <a:p>
            <a:r>
              <a:rPr lang="en-US" dirty="0"/>
              <a:t>One method for sequencing tasks and subtasks in a project plan is known as network scheduling</a:t>
            </a:r>
          </a:p>
          <a:p>
            <a:r>
              <a:rPr lang="en-US" dirty="0"/>
              <a:t>Network refers to the web of possible pathways to project completion from the beginning task to the ending task</a:t>
            </a:r>
          </a:p>
          <a:p>
            <a:pPr marL="0" indent="0">
              <a:buNone/>
            </a:pPr>
            <a:endParaRPr lang="en-US" dirty="0" smtClean="0"/>
          </a:p>
        </p:txBody>
      </p:sp>
      <p:sp>
        <p:nvSpPr>
          <p:cNvPr id="71682" name="Rectangle 4"/>
          <p:cNvSpPr>
            <a:spLocks noGrp="1" noChangeArrowheads="1"/>
          </p:cNvSpPr>
          <p:nvPr>
            <p:ph type="title"/>
          </p:nvPr>
        </p:nvSpPr>
        <p:spPr/>
        <p:txBody>
          <a:bodyPr/>
          <a:lstStyle/>
          <a:p>
            <a:r>
              <a:rPr lang="en-US" dirty="0" smtClean="0"/>
              <a:t>Task Sequencing Approaches</a:t>
            </a:r>
          </a:p>
        </p:txBody>
      </p:sp>
    </p:spTree>
    <p:extLst>
      <p:ext uri="{BB962C8B-B14F-4D97-AF65-F5344CB8AC3E}">
        <p14:creationId xmlns:p14="http://schemas.microsoft.com/office/powerpoint/2010/main" val="33327380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7"/>
          <p:cNvSpPr>
            <a:spLocks noGrp="1" noChangeArrowheads="1"/>
          </p:cNvSpPr>
          <p:nvPr>
            <p:ph idx="1"/>
          </p:nvPr>
        </p:nvSpPr>
        <p:spPr>
          <a:xfrm>
            <a:off x="365125" y="1371600"/>
            <a:ext cx="8415338" cy="5253746"/>
          </a:xfrm>
        </p:spPr>
        <p:txBody>
          <a:bodyPr/>
          <a:lstStyle/>
          <a:p>
            <a:r>
              <a:rPr lang="en-US" sz="2400" dirty="0" smtClean="0"/>
              <a:t>The most popular of networking dependency diagramming techniques, PERT was originally developed in the late 1950s to meet the needs of rapidly expanding government-driven engineering projects</a:t>
            </a:r>
          </a:p>
          <a:p>
            <a:r>
              <a:rPr lang="en-US" sz="2400" dirty="0" smtClean="0"/>
              <a:t>About the same time, a similar project, called the critical path method, was being developed in industry</a:t>
            </a:r>
          </a:p>
          <a:p>
            <a:r>
              <a:rPr lang="en-US" sz="2400" dirty="0" smtClean="0"/>
              <a:t>It is possible to take a very complex operation and diagram it in PERT if you can answer three key questions about each activity:</a:t>
            </a:r>
          </a:p>
          <a:p>
            <a:pPr lvl="1"/>
            <a:r>
              <a:rPr lang="en-US" sz="2000" dirty="0" smtClean="0"/>
              <a:t>How long will this activity take?</a:t>
            </a:r>
          </a:p>
          <a:p>
            <a:pPr lvl="1"/>
            <a:r>
              <a:rPr lang="en-US" sz="2000" dirty="0" smtClean="0"/>
              <a:t>What activity occurs immediately before this activity can take place?</a:t>
            </a:r>
          </a:p>
          <a:p>
            <a:pPr lvl="1"/>
            <a:r>
              <a:rPr lang="en-US" sz="2000" dirty="0" smtClean="0"/>
              <a:t>What activity occurs immediately after this activity?</a:t>
            </a:r>
          </a:p>
          <a:p>
            <a:r>
              <a:rPr lang="en-US" sz="2400" dirty="0" smtClean="0"/>
              <a:t>By identifying the path through the various activities, you can determine the critical path</a:t>
            </a:r>
          </a:p>
        </p:txBody>
      </p:sp>
      <p:sp>
        <p:nvSpPr>
          <p:cNvPr id="75778" name="Rectangle 6"/>
          <p:cNvSpPr>
            <a:spLocks noGrp="1" noChangeArrowheads="1"/>
          </p:cNvSpPr>
          <p:nvPr>
            <p:ph type="title"/>
          </p:nvPr>
        </p:nvSpPr>
        <p:spPr/>
        <p:txBody>
          <a:bodyPr/>
          <a:lstStyle/>
          <a:p>
            <a:r>
              <a:rPr lang="en-US" dirty="0" smtClean="0"/>
              <a:t>Program Evaluation and Review Technique (PERT)</a:t>
            </a:r>
          </a:p>
        </p:txBody>
      </p:sp>
    </p:spTree>
    <p:extLst>
      <p:ext uri="{BB962C8B-B14F-4D97-AF65-F5344CB8AC3E}">
        <p14:creationId xmlns:p14="http://schemas.microsoft.com/office/powerpoint/2010/main" val="957284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lowchart shows InfoSec staffing in a large organization. C I S O is divided into technical security, and, risk management and policy. Technical security is further divided into perimeter security, firewall or I D P S, and, malwares and servers. Text reads, 1 to 2 Full-time security managers, 3 to 4 Full-time security administrators or technicians, 3 to 4 Part-time security managers, 10 to 12 Part-time security administrators or technicia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949715"/>
            <a:ext cx="8458200" cy="4914297"/>
          </a:xfrm>
          <a:prstGeom prst="rect">
            <a:avLst/>
          </a:prstGeom>
        </p:spPr>
      </p:pic>
    </p:spTree>
    <p:extLst>
      <p:ext uri="{BB962C8B-B14F-4D97-AF65-F5344CB8AC3E}">
        <p14:creationId xmlns:p14="http://schemas.microsoft.com/office/powerpoint/2010/main" val="28034844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rchasing group. Dependencies, 1. Row 3. Task, Configure firewall. Effort in hours, 8. Skill, Network Architect. Dependencies, 2. Row 4. Task, Package and ship firewall to field office. Effort in hours, 2. Skill, intern. Dependencies, 3. Row 5. Task, Work with local technical resource to install and test firewall. Effort in hours, 6. Skill, network architect. Dependencies, 4. Row 6. Task, Complete network vulnerability assessment. Effort in hours, 12. Skill, Network architect and penetration test team. Dependencies, 5. Row 7. Task, get remote office sign-off and update network drawings and documentation. Effort in hours, 8. Skill, Network architect. Dependencies, 6.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13014"/>
            <a:ext cx="8229600" cy="5816544"/>
          </a:xfrm>
          <a:prstGeom prst="rect">
            <a:avLst/>
          </a:prstGeom>
        </p:spPr>
      </p:pic>
    </p:spTree>
    <p:extLst>
      <p:ext uri="{BB962C8B-B14F-4D97-AF65-F5344CB8AC3E}">
        <p14:creationId xmlns:p14="http://schemas.microsoft.com/office/powerpoint/2010/main" val="99483671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5"/>
          <p:cNvSpPr>
            <a:spLocks noGrp="1" noChangeArrowheads="1"/>
          </p:cNvSpPr>
          <p:nvPr>
            <p:ph idx="1"/>
          </p:nvPr>
        </p:nvSpPr>
        <p:spPr>
          <a:xfrm>
            <a:off x="365125" y="1538818"/>
            <a:ext cx="8415338" cy="4964436"/>
          </a:xfrm>
        </p:spPr>
        <p:txBody>
          <a:bodyPr/>
          <a:lstStyle/>
          <a:p>
            <a:r>
              <a:rPr lang="en-US" dirty="0" smtClean="0"/>
              <a:t>Another popular project management tool is the bar or Gantt chart, named for Henry Gantt, who developed this method in the early 1900s</a:t>
            </a:r>
          </a:p>
          <a:p>
            <a:r>
              <a:rPr lang="en-US" dirty="0" smtClean="0"/>
              <a:t>Like network diagrams, Gantt charts are easy to read and understand, and thus easy to present to management</a:t>
            </a:r>
          </a:p>
          <a:p>
            <a:r>
              <a:rPr lang="en-US" dirty="0" smtClean="0"/>
              <a:t>These simple bar charts are even easier to design and implement than the PERT diagrams, and yield much of the same information</a:t>
            </a:r>
          </a:p>
          <a:p>
            <a:r>
              <a:rPr lang="en-US" dirty="0" smtClean="0"/>
              <a:t>The Gantt chart lists activities on the vertical axis of a bar chart, and provides a simple timeline on the horizontal axis</a:t>
            </a:r>
          </a:p>
        </p:txBody>
      </p:sp>
      <p:sp>
        <p:nvSpPr>
          <p:cNvPr id="80898" name="Rectangle 4"/>
          <p:cNvSpPr>
            <a:spLocks noGrp="1" noChangeArrowheads="1"/>
          </p:cNvSpPr>
          <p:nvPr>
            <p:ph type="title"/>
          </p:nvPr>
        </p:nvSpPr>
        <p:spPr/>
        <p:txBody>
          <a:bodyPr/>
          <a:lstStyle/>
          <a:p>
            <a:r>
              <a:rPr lang="en-US" dirty="0" smtClean="0"/>
              <a:t>Gantt Chart</a:t>
            </a:r>
          </a:p>
        </p:txBody>
      </p:sp>
    </p:spTree>
    <p:extLst>
      <p:ext uri="{BB962C8B-B14F-4D97-AF65-F5344CB8AC3E}">
        <p14:creationId xmlns:p14="http://schemas.microsoft.com/office/powerpoint/2010/main" val="20873817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antt chart is shown. The left pane shows a table. Columns: task name, duration, start. The list of task names is: policy refresh-investigation phase, Draft E I S P (Enterprise Information Security Policy), which has sub options below it. The right pane shows the list of activities in the following order: management, management, project manager, project manager, technical communicators, management, analyst, management. The activities are presented as horizontal lines. Each activity has a different length indicating the duration. The lines are drawn one below the other.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782612"/>
            <a:ext cx="8686800" cy="3292776"/>
          </a:xfrm>
          <a:prstGeom prst="rect">
            <a:avLst/>
          </a:prstGeom>
        </p:spPr>
      </p:pic>
    </p:spTree>
    <p:extLst>
      <p:ext uri="{BB962C8B-B14F-4D97-AF65-F5344CB8AC3E}">
        <p14:creationId xmlns:p14="http://schemas.microsoft.com/office/powerpoint/2010/main" val="5097311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5"/>
          <p:cNvSpPr>
            <a:spLocks noGrp="1" noChangeArrowheads="1"/>
          </p:cNvSpPr>
          <p:nvPr>
            <p:ph idx="1"/>
          </p:nvPr>
        </p:nvSpPr>
        <p:spPr/>
        <p:txBody>
          <a:bodyPr/>
          <a:lstStyle/>
          <a:p>
            <a:r>
              <a:rPr lang="en-US" dirty="0" smtClean="0"/>
              <a:t>Microsoft Project is a widely used project management tool</a:t>
            </a:r>
          </a:p>
          <a:p>
            <a:r>
              <a:rPr lang="en-US" dirty="0" smtClean="0"/>
              <a:t>If you’re considering using an automated project management tool, keep the following in mind:</a:t>
            </a:r>
          </a:p>
          <a:p>
            <a:pPr lvl="1"/>
            <a:r>
              <a:rPr lang="en-US" dirty="0" smtClean="0"/>
              <a:t>A software program cannot take the place of a skilled and experienced project manager who understands how to define tasks, allocate scarce resources, and manage the resources that are assigned</a:t>
            </a:r>
          </a:p>
          <a:p>
            <a:pPr lvl="1"/>
            <a:r>
              <a:rPr lang="en-US" dirty="0" smtClean="0"/>
              <a:t>A software tool can get in the way of the work</a:t>
            </a:r>
          </a:p>
          <a:p>
            <a:pPr lvl="1"/>
            <a:r>
              <a:rPr lang="en-US" dirty="0" smtClean="0"/>
              <a:t>Choose a tool that you can use effectively</a:t>
            </a:r>
          </a:p>
        </p:txBody>
      </p:sp>
      <p:sp>
        <p:nvSpPr>
          <p:cNvPr id="82946" name="Rectangle 4"/>
          <p:cNvSpPr>
            <a:spLocks noGrp="1" noChangeArrowheads="1"/>
          </p:cNvSpPr>
          <p:nvPr>
            <p:ph type="title"/>
          </p:nvPr>
        </p:nvSpPr>
        <p:spPr/>
        <p:txBody>
          <a:bodyPr/>
          <a:lstStyle/>
          <a:p>
            <a:r>
              <a:rPr lang="en-US" dirty="0" smtClean="0"/>
              <a:t>Automated Project Tools</a:t>
            </a:r>
          </a:p>
        </p:txBody>
      </p:sp>
    </p:spTree>
    <p:extLst>
      <p:ext uri="{BB962C8B-B14F-4D97-AF65-F5344CB8AC3E}">
        <p14:creationId xmlns:p14="http://schemas.microsoft.com/office/powerpoint/2010/main" val="22309868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7"/>
          <p:cNvSpPr>
            <a:spLocks noGrp="1" noChangeArrowheads="1"/>
          </p:cNvSpPr>
          <p:nvPr>
            <p:ph type="body" idx="1"/>
          </p:nvPr>
        </p:nvSpPr>
        <p:spPr>
          <a:xfrm>
            <a:off x="365125" y="1538818"/>
            <a:ext cx="8415338" cy="4650504"/>
          </a:xfrm>
        </p:spPr>
        <p:txBody>
          <a:bodyPr/>
          <a:lstStyle/>
          <a:p>
            <a:r>
              <a:rPr lang="en-US" sz="2000" dirty="0"/>
              <a:t>An InfoSec program describes the structure and organization of the effort to contain risks </a:t>
            </a:r>
            <a:r>
              <a:rPr lang="en-US" sz="2000" dirty="0" smtClean="0"/>
              <a:t>to the </a:t>
            </a:r>
            <a:r>
              <a:rPr lang="en-US" sz="2000" dirty="0"/>
              <a:t>information assets of an </a:t>
            </a:r>
            <a:r>
              <a:rPr lang="en-US" sz="2000" dirty="0" smtClean="0"/>
              <a:t>organization</a:t>
            </a:r>
            <a:endParaRPr lang="en-US" sz="2000" dirty="0"/>
          </a:p>
          <a:p>
            <a:r>
              <a:rPr lang="en-US" sz="2000" dirty="0" smtClean="0"/>
              <a:t>In </a:t>
            </a:r>
            <a:r>
              <a:rPr lang="en-US" sz="2000" dirty="0"/>
              <a:t>the largest organizations, specific InfoSec functions are likely to be performed by </a:t>
            </a:r>
            <a:r>
              <a:rPr lang="en-US" sz="2000" dirty="0" smtClean="0"/>
              <a:t>specialized groups </a:t>
            </a:r>
            <a:r>
              <a:rPr lang="en-US" sz="2000" dirty="0"/>
              <a:t>of staff members; in smaller organizations, these functions may be carried out by </a:t>
            </a:r>
            <a:r>
              <a:rPr lang="en-US" sz="2000" dirty="0" smtClean="0"/>
              <a:t>all members </a:t>
            </a:r>
            <a:r>
              <a:rPr lang="en-US" sz="2000" dirty="0"/>
              <a:t>of the department. These functions should be separated into four areas:</a:t>
            </a:r>
          </a:p>
          <a:p>
            <a:pPr lvl="1"/>
            <a:r>
              <a:rPr lang="en-US" sz="1600" dirty="0" smtClean="0"/>
              <a:t>Functions </a:t>
            </a:r>
            <a:r>
              <a:rPr lang="en-US" sz="1600" dirty="0"/>
              <a:t>performed by nontechnical areas of the organization outside the IT area </a:t>
            </a:r>
            <a:r>
              <a:rPr lang="en-US" sz="1600" dirty="0" smtClean="0"/>
              <a:t>of management </a:t>
            </a:r>
            <a:r>
              <a:rPr lang="en-US" sz="1600" dirty="0"/>
              <a:t>control</a:t>
            </a:r>
          </a:p>
          <a:p>
            <a:pPr lvl="1"/>
            <a:r>
              <a:rPr lang="en-US" sz="1600" dirty="0" smtClean="0"/>
              <a:t>Functions </a:t>
            </a:r>
            <a:r>
              <a:rPr lang="en-US" sz="1600" dirty="0"/>
              <a:t>performed by IT groups outside the InfoSec area of management control</a:t>
            </a:r>
          </a:p>
          <a:p>
            <a:pPr lvl="1"/>
            <a:r>
              <a:rPr lang="en-US" sz="1600" dirty="0" smtClean="0"/>
              <a:t>Functions </a:t>
            </a:r>
            <a:r>
              <a:rPr lang="en-US" sz="1600" dirty="0"/>
              <a:t>performed within the InfoSec department as a customer service to </a:t>
            </a:r>
            <a:r>
              <a:rPr lang="en-US" sz="1600" dirty="0" smtClean="0"/>
              <a:t>the organization </a:t>
            </a:r>
            <a:r>
              <a:rPr lang="en-US" sz="1600" dirty="0"/>
              <a:t>and its external partners</a:t>
            </a:r>
          </a:p>
          <a:p>
            <a:pPr lvl="1"/>
            <a:r>
              <a:rPr lang="en-US" sz="1600" dirty="0" smtClean="0"/>
              <a:t>Functions </a:t>
            </a:r>
            <a:r>
              <a:rPr lang="en-US" sz="1600" dirty="0"/>
              <a:t>performed within the InfoSec department as a compliance enforcement </a:t>
            </a:r>
            <a:r>
              <a:rPr lang="en-US" sz="1600" dirty="0" smtClean="0"/>
              <a:t>obligation</a:t>
            </a:r>
          </a:p>
          <a:p>
            <a:r>
              <a:rPr lang="en-US" sz="2000" dirty="0"/>
              <a:t>InfoSec needs of an organization are unique to its culture, size, and budget and include personnel and the procedures to be integrated into all human resources (HR) activities, including hiring, training, promotion, and termination </a:t>
            </a:r>
            <a:r>
              <a:rPr lang="en-US" sz="2000" dirty="0" smtClean="0"/>
              <a:t>practices</a:t>
            </a:r>
            <a:endParaRPr lang="en-US" sz="1600" dirty="0" smtClean="0"/>
          </a:p>
        </p:txBody>
      </p:sp>
      <p:sp>
        <p:nvSpPr>
          <p:cNvPr id="59395" name="Rectangle 6"/>
          <p:cNvSpPr>
            <a:spLocks noGrp="1" noChangeArrowheads="1"/>
          </p:cNvSpPr>
          <p:nvPr>
            <p:ph type="title"/>
          </p:nvPr>
        </p:nvSpPr>
        <p:spPr/>
        <p:txBody>
          <a:bodyPr/>
          <a:lstStyle/>
          <a:p>
            <a:r>
              <a:rPr lang="en-US" dirty="0" smtClean="0"/>
              <a:t>Summary</a:t>
            </a:r>
          </a:p>
        </p:txBody>
      </p:sp>
    </p:spTree>
    <p:extLst>
      <p:ext uri="{BB962C8B-B14F-4D97-AF65-F5344CB8AC3E}">
        <p14:creationId xmlns:p14="http://schemas.microsoft.com/office/powerpoint/2010/main" val="13896891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7"/>
          <p:cNvSpPr>
            <a:spLocks noGrp="1" noChangeArrowheads="1"/>
          </p:cNvSpPr>
          <p:nvPr>
            <p:ph type="body" idx="1"/>
          </p:nvPr>
        </p:nvSpPr>
        <p:spPr>
          <a:xfrm>
            <a:off x="365125" y="1538818"/>
            <a:ext cx="8415338" cy="4672048"/>
          </a:xfrm>
        </p:spPr>
        <p:txBody>
          <a:bodyPr/>
          <a:lstStyle/>
          <a:p>
            <a:r>
              <a:rPr lang="en-US" sz="2000" dirty="0" smtClean="0"/>
              <a:t>Full-time </a:t>
            </a:r>
            <a:r>
              <a:rPr lang="en-US" sz="2000" dirty="0"/>
              <a:t>security personnel deployment will vary depending on the organization’s size:</a:t>
            </a:r>
          </a:p>
          <a:p>
            <a:pPr lvl="1"/>
            <a:r>
              <a:rPr lang="en-US" sz="1600" dirty="0" smtClean="0"/>
              <a:t>Very </a:t>
            </a:r>
            <a:r>
              <a:rPr lang="en-US" sz="1600" dirty="0"/>
              <a:t>large organizations may have more than 20 full-time security personnel and 40 </a:t>
            </a:r>
            <a:r>
              <a:rPr lang="en-US" sz="1600" dirty="0" smtClean="0"/>
              <a:t>or more </a:t>
            </a:r>
            <a:r>
              <a:rPr lang="en-US" sz="1600" dirty="0"/>
              <a:t>individuals with part-time </a:t>
            </a:r>
            <a:r>
              <a:rPr lang="en-US" sz="1600" dirty="0" smtClean="0"/>
              <a:t>responsibilities</a:t>
            </a:r>
            <a:endParaRPr lang="en-US" sz="1600" dirty="0"/>
          </a:p>
          <a:p>
            <a:pPr lvl="1"/>
            <a:r>
              <a:rPr lang="en-US" sz="1600" dirty="0" smtClean="0"/>
              <a:t>Large </a:t>
            </a:r>
            <a:r>
              <a:rPr lang="en-US" sz="1600" dirty="0"/>
              <a:t>organizations will have an average of one to two full-time managers, three to </a:t>
            </a:r>
            <a:r>
              <a:rPr lang="en-US" sz="1600" dirty="0" smtClean="0"/>
              <a:t>four full-time </a:t>
            </a:r>
            <a:r>
              <a:rPr lang="en-US" sz="1600" dirty="0"/>
              <a:t>technicians/administrators, and as many as 16 part-time staff </a:t>
            </a:r>
            <a:r>
              <a:rPr lang="en-US" sz="1600" dirty="0" smtClean="0"/>
              <a:t>members</a:t>
            </a:r>
            <a:endParaRPr lang="en-US" sz="1600" dirty="0"/>
          </a:p>
          <a:p>
            <a:pPr lvl="1"/>
            <a:r>
              <a:rPr lang="en-US" sz="1600" dirty="0" smtClean="0"/>
              <a:t>Medium-sized </a:t>
            </a:r>
            <a:r>
              <a:rPr lang="en-US" sz="1600" dirty="0"/>
              <a:t>organizations may have only one full-time security person and as many </a:t>
            </a:r>
            <a:r>
              <a:rPr lang="en-US" sz="1600" dirty="0" smtClean="0"/>
              <a:t>as three </a:t>
            </a:r>
            <a:r>
              <a:rPr lang="en-US" sz="1600" dirty="0"/>
              <a:t>individuals with part-time </a:t>
            </a:r>
            <a:r>
              <a:rPr lang="en-US" sz="1600" dirty="0" smtClean="0"/>
              <a:t>responsibilities</a:t>
            </a:r>
            <a:endParaRPr lang="en-US" sz="1600" dirty="0"/>
          </a:p>
          <a:p>
            <a:pPr lvl="1"/>
            <a:r>
              <a:rPr lang="en-US" sz="1600" dirty="0" smtClean="0"/>
              <a:t>Smaller </a:t>
            </a:r>
            <a:r>
              <a:rPr lang="en-US" sz="1600" dirty="0"/>
              <a:t>organizations may have either one individual with full-time duties in InfoSec or </a:t>
            </a:r>
            <a:r>
              <a:rPr lang="en-US" sz="1600" dirty="0" smtClean="0"/>
              <a:t>one individual </a:t>
            </a:r>
            <a:r>
              <a:rPr lang="en-US" sz="1600" dirty="0"/>
              <a:t>who is a part-time </a:t>
            </a:r>
            <a:r>
              <a:rPr lang="en-US" sz="1600" dirty="0" smtClean="0"/>
              <a:t>manager</a:t>
            </a:r>
            <a:endParaRPr lang="en-US" sz="1600" dirty="0"/>
          </a:p>
          <a:p>
            <a:r>
              <a:rPr lang="en-US" sz="2000" dirty="0" smtClean="0"/>
              <a:t>Selecting </a:t>
            </a:r>
            <a:r>
              <a:rPr lang="en-US" sz="2000" dirty="0"/>
              <a:t>an effective mix of InfoSec personnel for your organization requires that </a:t>
            </a:r>
            <a:r>
              <a:rPr lang="en-US" sz="2000" dirty="0" smtClean="0"/>
              <a:t>you consider </a:t>
            </a:r>
            <a:r>
              <a:rPr lang="en-US" sz="2000" dirty="0"/>
              <a:t>a number of criteria, including standardizing job descriptions using standard </a:t>
            </a:r>
            <a:r>
              <a:rPr lang="en-US" sz="2000" dirty="0" smtClean="0"/>
              <a:t>roles and </a:t>
            </a:r>
            <a:r>
              <a:rPr lang="en-US" sz="2000" dirty="0"/>
              <a:t>titles. These titles include CISO or CSO, security managers, security administrators </a:t>
            </a:r>
            <a:r>
              <a:rPr lang="en-US" sz="2000" dirty="0" smtClean="0"/>
              <a:t>and analysts</a:t>
            </a:r>
            <a:r>
              <a:rPr lang="en-US" sz="2000" dirty="0"/>
              <a:t>, security technicians and engineers, security staffers and watchstanders, </a:t>
            </a:r>
            <a:r>
              <a:rPr lang="en-US" sz="2000" dirty="0" smtClean="0"/>
              <a:t>security consultants</a:t>
            </a:r>
            <a:r>
              <a:rPr lang="en-US" sz="2000" dirty="0"/>
              <a:t>, security officers and investigators, and help desk </a:t>
            </a:r>
            <a:r>
              <a:rPr lang="en-US" sz="2000" dirty="0" smtClean="0"/>
              <a:t>personnel </a:t>
            </a:r>
          </a:p>
        </p:txBody>
      </p:sp>
      <p:sp>
        <p:nvSpPr>
          <p:cNvPr id="59395" name="Rectangle 6"/>
          <p:cNvSpPr>
            <a:spLocks noGrp="1" noChangeArrowheads="1"/>
          </p:cNvSpPr>
          <p:nvPr>
            <p:ph type="title"/>
          </p:nvPr>
        </p:nvSpPr>
        <p:spPr/>
        <p:txBody>
          <a:bodyPr/>
          <a:lstStyle/>
          <a:p>
            <a:r>
              <a:rPr lang="en-US" dirty="0" smtClean="0"/>
              <a:t>Summary </a:t>
            </a:r>
            <a:r>
              <a:rPr lang="en-US" dirty="0"/>
              <a:t>(Continued)</a:t>
            </a:r>
            <a:endParaRPr lang="en-US" dirty="0" smtClean="0"/>
          </a:p>
        </p:txBody>
      </p:sp>
    </p:spTree>
    <p:extLst>
      <p:ext uri="{BB962C8B-B14F-4D97-AF65-F5344CB8AC3E}">
        <p14:creationId xmlns:p14="http://schemas.microsoft.com/office/powerpoint/2010/main" val="2890309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7"/>
          <p:cNvSpPr>
            <a:spLocks noGrp="1" noChangeArrowheads="1"/>
          </p:cNvSpPr>
          <p:nvPr>
            <p:ph type="body" idx="1"/>
          </p:nvPr>
        </p:nvSpPr>
        <p:spPr>
          <a:xfrm>
            <a:off x="365125" y="1538818"/>
            <a:ext cx="8415338" cy="4416594"/>
          </a:xfrm>
        </p:spPr>
        <p:txBody>
          <a:bodyPr/>
          <a:lstStyle/>
          <a:p>
            <a:r>
              <a:rPr lang="en-US" sz="2000" dirty="0" smtClean="0"/>
              <a:t>Many </a:t>
            </a:r>
            <a:r>
              <a:rPr lang="en-US" sz="2000" dirty="0"/>
              <a:t>organizations rely to some extent on professional certifications to ascertain the level </a:t>
            </a:r>
            <a:r>
              <a:rPr lang="en-US" sz="2000" dirty="0" smtClean="0"/>
              <a:t>of proficiency </a:t>
            </a:r>
            <a:r>
              <a:rPr lang="en-US" sz="2000" dirty="0"/>
              <a:t>possessed by a given candidate. The more salient certifications include those </a:t>
            </a:r>
            <a:r>
              <a:rPr lang="en-US" sz="2000" dirty="0" smtClean="0"/>
              <a:t>from the </a:t>
            </a:r>
            <a:r>
              <a:rPr lang="en-US" sz="2000" dirty="0"/>
              <a:t>(</a:t>
            </a:r>
            <a:r>
              <a:rPr lang="en-US" sz="2000" dirty="0" smtClean="0"/>
              <a:t>ISC)</a:t>
            </a:r>
            <a:r>
              <a:rPr lang="en-US" sz="2000" baseline="30000" dirty="0" smtClean="0"/>
              <a:t>2</a:t>
            </a:r>
            <a:r>
              <a:rPr lang="en-US" sz="2000" dirty="0" smtClean="0"/>
              <a:t>, </a:t>
            </a:r>
            <a:r>
              <a:rPr lang="en-US" sz="2000" dirty="0"/>
              <a:t>ISACA, the SANS Institute, the EC-Council, and </a:t>
            </a:r>
            <a:r>
              <a:rPr lang="en-US" sz="2000" dirty="0" smtClean="0"/>
              <a:t>CompTIA</a:t>
            </a:r>
            <a:endParaRPr lang="en-US" sz="2000" dirty="0"/>
          </a:p>
          <a:p>
            <a:r>
              <a:rPr lang="en-US" sz="2000" dirty="0" smtClean="0"/>
              <a:t>Many </a:t>
            </a:r>
            <a:r>
              <a:rPr lang="en-US" sz="2000" dirty="0"/>
              <a:t>InfoSec professionals enter the field after prior careers in law enforcement or </a:t>
            </a:r>
            <a:r>
              <a:rPr lang="en-US" sz="2000" dirty="0" smtClean="0"/>
              <a:t>the military</a:t>
            </a:r>
            <a:r>
              <a:rPr lang="en-US" sz="2000" dirty="0"/>
              <a:t>, after careers in other IT areas, or as college graduates who have tailored their </a:t>
            </a:r>
            <a:r>
              <a:rPr lang="en-US" sz="2000" dirty="0" smtClean="0"/>
              <a:t>degree programs </a:t>
            </a:r>
            <a:r>
              <a:rPr lang="en-US" sz="2000" dirty="0"/>
              <a:t>to specialize in </a:t>
            </a:r>
            <a:r>
              <a:rPr lang="en-US" sz="2000" dirty="0" smtClean="0"/>
              <a:t>InfoSec</a:t>
            </a:r>
            <a:endParaRPr lang="en-US" sz="2000" dirty="0"/>
          </a:p>
          <a:p>
            <a:r>
              <a:rPr lang="en-US" sz="2000" dirty="0" smtClean="0"/>
              <a:t>The </a:t>
            </a:r>
            <a:r>
              <a:rPr lang="en-US" sz="2000" dirty="0"/>
              <a:t>NICE Cybersecurity Workforce Framework (NCWF) defines a common means of </a:t>
            </a:r>
            <a:r>
              <a:rPr lang="en-US" sz="2000" dirty="0" smtClean="0"/>
              <a:t>classifying roles </a:t>
            </a:r>
            <a:r>
              <a:rPr lang="en-US" sz="2000" dirty="0"/>
              <a:t>in the discipline of </a:t>
            </a:r>
            <a:r>
              <a:rPr lang="en-US" sz="2000" dirty="0" smtClean="0"/>
              <a:t>cybersecurity</a:t>
            </a:r>
            <a:endParaRPr lang="en-US" sz="2000" dirty="0"/>
          </a:p>
          <a:p>
            <a:r>
              <a:rPr lang="en-US" sz="2000" dirty="0" smtClean="0"/>
              <a:t>The </a:t>
            </a:r>
            <a:r>
              <a:rPr lang="en-US" sz="2000" dirty="0"/>
              <a:t>SETA program is the responsibility of the CISO and is designed to reduce the incidence </a:t>
            </a:r>
            <a:r>
              <a:rPr lang="en-US" sz="2000" dirty="0" smtClean="0"/>
              <a:t>of accidental </a:t>
            </a:r>
            <a:r>
              <a:rPr lang="en-US" sz="2000" dirty="0"/>
              <a:t>security </a:t>
            </a:r>
            <a:r>
              <a:rPr lang="en-US" sz="2000" dirty="0" smtClean="0"/>
              <a:t>breaches</a:t>
            </a:r>
            <a:endParaRPr lang="en-US" sz="2000" dirty="0"/>
          </a:p>
          <a:p>
            <a:r>
              <a:rPr lang="en-US" sz="2000" dirty="0" smtClean="0"/>
              <a:t>SETA </a:t>
            </a:r>
            <a:r>
              <a:rPr lang="en-US" sz="2000" dirty="0"/>
              <a:t>programs improve employee behavior and enable the organization to hold </a:t>
            </a:r>
            <a:r>
              <a:rPr lang="en-US" sz="2000" dirty="0" smtClean="0"/>
              <a:t>employees accountable </a:t>
            </a:r>
            <a:r>
              <a:rPr lang="en-US" sz="2000" dirty="0"/>
              <a:t>for their </a:t>
            </a:r>
            <a:r>
              <a:rPr lang="en-US" sz="2000" dirty="0" smtClean="0"/>
              <a:t>actions</a:t>
            </a:r>
          </a:p>
        </p:txBody>
      </p:sp>
      <p:sp>
        <p:nvSpPr>
          <p:cNvPr id="59395" name="Rectangle 6"/>
          <p:cNvSpPr>
            <a:spLocks noGrp="1" noChangeArrowheads="1"/>
          </p:cNvSpPr>
          <p:nvPr>
            <p:ph type="title"/>
          </p:nvPr>
        </p:nvSpPr>
        <p:spPr/>
        <p:txBody>
          <a:bodyPr/>
          <a:lstStyle/>
          <a:p>
            <a:r>
              <a:rPr lang="en-US" dirty="0" smtClean="0"/>
              <a:t>Summary </a:t>
            </a:r>
            <a:r>
              <a:rPr lang="en-US" dirty="0"/>
              <a:t>(Continued)</a:t>
            </a:r>
            <a:endParaRPr lang="en-US" dirty="0" smtClean="0"/>
          </a:p>
        </p:txBody>
      </p:sp>
    </p:spTree>
    <p:extLst>
      <p:ext uri="{BB962C8B-B14F-4D97-AF65-F5344CB8AC3E}">
        <p14:creationId xmlns:p14="http://schemas.microsoft.com/office/powerpoint/2010/main" val="17926752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7"/>
          <p:cNvSpPr>
            <a:spLocks noGrp="1" noChangeArrowheads="1"/>
          </p:cNvSpPr>
          <p:nvPr>
            <p:ph type="body" idx="1"/>
          </p:nvPr>
        </p:nvSpPr>
        <p:spPr>
          <a:xfrm>
            <a:off x="365125" y="1475631"/>
            <a:ext cx="8415338" cy="5001369"/>
          </a:xfrm>
        </p:spPr>
        <p:txBody>
          <a:bodyPr/>
          <a:lstStyle/>
          <a:p>
            <a:r>
              <a:rPr lang="en-US" sz="2000" dirty="0" smtClean="0"/>
              <a:t>Training </a:t>
            </a:r>
            <a:r>
              <a:rPr lang="en-US" sz="2000" dirty="0"/>
              <a:t>is most effective when it is designed for a specific category of users. Training </a:t>
            </a:r>
            <a:r>
              <a:rPr lang="en-US" sz="2000" dirty="0" smtClean="0"/>
              <a:t>includes teaching </a:t>
            </a:r>
            <a:r>
              <a:rPr lang="en-US" sz="2000" dirty="0"/>
              <a:t>users not only what they should or should not do but also how they should do </a:t>
            </a:r>
            <a:r>
              <a:rPr lang="en-US" sz="2000" dirty="0" smtClean="0"/>
              <a:t>it</a:t>
            </a:r>
            <a:endParaRPr lang="en-US" sz="2000" dirty="0"/>
          </a:p>
          <a:p>
            <a:r>
              <a:rPr lang="en-US" sz="2000" dirty="0" smtClean="0"/>
              <a:t>A </a:t>
            </a:r>
            <a:r>
              <a:rPr lang="en-US" sz="2000" dirty="0"/>
              <a:t>security awareness program can deliver its message via videotapes, newsletters, posters, </a:t>
            </a:r>
            <a:r>
              <a:rPr lang="en-US" sz="2000" dirty="0" smtClean="0"/>
              <a:t>bulletin boards</a:t>
            </a:r>
            <a:r>
              <a:rPr lang="en-US" sz="2000" dirty="0"/>
              <a:t>, flyers, demonstrations, briefings, short reminder notices at log-on, talks, or </a:t>
            </a:r>
            <a:r>
              <a:rPr lang="en-US" sz="2000" dirty="0" smtClean="0"/>
              <a:t>lectures</a:t>
            </a:r>
            <a:endParaRPr lang="en-US" sz="2000" dirty="0"/>
          </a:p>
          <a:p>
            <a:r>
              <a:rPr lang="en-US" sz="2000" dirty="0" smtClean="0"/>
              <a:t>Project </a:t>
            </a:r>
            <a:r>
              <a:rPr lang="en-US" sz="2000" dirty="0"/>
              <a:t>management is the application of knowledge, skills, tools, and techniques to </a:t>
            </a:r>
            <a:r>
              <a:rPr lang="en-US" sz="2000" dirty="0" smtClean="0"/>
              <a:t>project activities </a:t>
            </a:r>
            <a:r>
              <a:rPr lang="en-US" sz="2000" dirty="0"/>
              <a:t>to meet project requirements. Project management is accomplished through the </a:t>
            </a:r>
            <a:r>
              <a:rPr lang="en-US" sz="2000" dirty="0" smtClean="0"/>
              <a:t>use of </a:t>
            </a:r>
            <a:r>
              <a:rPr lang="en-US" sz="2000" dirty="0"/>
              <a:t>processes that include initiation, planning, execution, controlling, and </a:t>
            </a:r>
            <a:r>
              <a:rPr lang="en-US" sz="2000" dirty="0" smtClean="0"/>
              <a:t>closing</a:t>
            </a:r>
            <a:endParaRPr lang="en-US" sz="2000" dirty="0"/>
          </a:p>
          <a:p>
            <a:r>
              <a:rPr lang="en-US" sz="2000" dirty="0" smtClean="0"/>
              <a:t>The </a:t>
            </a:r>
            <a:r>
              <a:rPr lang="en-US" sz="2000" dirty="0"/>
              <a:t>creation of a project plan can be accomplished using a very simple planning tool, such </a:t>
            </a:r>
            <a:r>
              <a:rPr lang="en-US" sz="2000" dirty="0" smtClean="0"/>
              <a:t>as the </a:t>
            </a:r>
            <a:r>
              <a:rPr lang="en-US" sz="2000" dirty="0"/>
              <a:t>work breakdown structure (WBS</a:t>
            </a:r>
            <a:r>
              <a:rPr lang="en-US" sz="2000" dirty="0" smtClean="0"/>
              <a:t>)</a:t>
            </a:r>
            <a:endParaRPr lang="en-US" sz="2000" dirty="0"/>
          </a:p>
          <a:p>
            <a:r>
              <a:rPr lang="en-US" sz="2000" dirty="0" smtClean="0"/>
              <a:t>A </a:t>
            </a:r>
            <a:r>
              <a:rPr lang="en-US" sz="2000" dirty="0"/>
              <a:t>set of methods that can be used to sequence the tasks and subtasks in a project plan </a:t>
            </a:r>
            <a:r>
              <a:rPr lang="en-US" sz="2000" dirty="0" smtClean="0"/>
              <a:t>is known </a:t>
            </a:r>
            <a:r>
              <a:rPr lang="en-US" sz="2000" dirty="0"/>
              <a:t>as network scheduling. Popular techniques include </a:t>
            </a:r>
            <a:r>
              <a:rPr lang="en-US" sz="2000" dirty="0" smtClean="0"/>
              <a:t>PERT, CPM, </a:t>
            </a:r>
            <a:r>
              <a:rPr lang="en-US" sz="2000" dirty="0"/>
              <a:t>and the Gantt </a:t>
            </a:r>
            <a:r>
              <a:rPr lang="en-US" sz="2000" dirty="0" smtClean="0"/>
              <a:t>chart</a:t>
            </a:r>
          </a:p>
        </p:txBody>
      </p:sp>
      <p:sp>
        <p:nvSpPr>
          <p:cNvPr id="59395" name="Rectangle 6"/>
          <p:cNvSpPr>
            <a:spLocks noGrp="1" noChangeArrowheads="1"/>
          </p:cNvSpPr>
          <p:nvPr>
            <p:ph type="title"/>
          </p:nvPr>
        </p:nvSpPr>
        <p:spPr/>
        <p:txBody>
          <a:bodyPr/>
          <a:lstStyle/>
          <a:p>
            <a:r>
              <a:rPr lang="en-US" dirty="0" smtClean="0"/>
              <a:t>Summary </a:t>
            </a:r>
            <a:r>
              <a:rPr lang="en-US" dirty="0"/>
              <a:t>(Continued)</a:t>
            </a:r>
            <a:endParaRPr lang="en-US" dirty="0" smtClean="0"/>
          </a:p>
        </p:txBody>
      </p:sp>
    </p:spTree>
    <p:extLst>
      <p:ext uri="{BB962C8B-B14F-4D97-AF65-F5344CB8AC3E}">
        <p14:creationId xmlns:p14="http://schemas.microsoft.com/office/powerpoint/2010/main" val="2699381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7208</TotalTime>
  <Words>6096</Words>
  <Application>Microsoft Office PowerPoint</Application>
  <PresentationFormat>On-screen Show (4:3)</PresentationFormat>
  <Paragraphs>523</Paragraphs>
  <Slides>97</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Arial</vt:lpstr>
      <vt:lpstr>Calibri</vt:lpstr>
      <vt:lpstr>Calibri Light</vt:lpstr>
      <vt:lpstr>Times New Roman</vt:lpstr>
      <vt:lpstr>Office Theme</vt:lpstr>
      <vt:lpstr>PowerPoint Presentation</vt:lpstr>
      <vt:lpstr>Learning Objectives</vt:lpstr>
      <vt:lpstr>Organizing for Security</vt:lpstr>
      <vt:lpstr>Organizing for Security</vt:lpstr>
      <vt:lpstr>Organizing for Security (Continued)</vt:lpstr>
      <vt:lpstr>Functions Needed to Implement the InfoSec Program</vt:lpstr>
      <vt:lpstr>Security in Large Organizations </vt:lpstr>
      <vt:lpstr>Security in Large Organizations (Continued)</vt:lpstr>
      <vt:lpstr>PowerPoint Presentation</vt:lpstr>
      <vt:lpstr>Security in Large Organizations (Continued)</vt:lpstr>
      <vt:lpstr>PowerPoint Presentation</vt:lpstr>
      <vt:lpstr>Security in Medium-Sized Organizations</vt:lpstr>
      <vt:lpstr>PowerPoint Presentation</vt:lpstr>
      <vt:lpstr>Security in Small Organizations</vt:lpstr>
      <vt:lpstr>Security in Small Organizations (Continued)</vt:lpstr>
      <vt:lpstr>PowerPoint Presentation</vt:lpstr>
      <vt:lpstr>Placing Information Security Within an Organization</vt:lpstr>
      <vt:lpstr>Placing Information Security Within an Organization</vt:lpstr>
      <vt:lpstr>PowerPoint Presentation</vt:lpstr>
      <vt:lpstr>PowerPoint Presentation</vt:lpstr>
      <vt:lpstr>PowerPoint Presentation</vt:lpstr>
      <vt:lpstr>PowerPoint Presentation</vt:lpstr>
      <vt:lpstr>PowerPoint Presentation</vt:lpstr>
      <vt:lpstr>Other Options</vt:lpstr>
      <vt:lpstr>Components of the Security Program</vt:lpstr>
      <vt:lpstr>Components of the Security Program</vt:lpstr>
      <vt:lpstr>PowerPoint Presentation</vt:lpstr>
      <vt:lpstr>Staffing the Security Function</vt:lpstr>
      <vt:lpstr>Staffing the Security Function</vt:lpstr>
      <vt:lpstr>Defining the Qualifications and Requirements </vt:lpstr>
      <vt:lpstr>Information Security Positions</vt:lpstr>
      <vt:lpstr>Information Security Positions (Continued)</vt:lpstr>
      <vt:lpstr>PowerPoint Presentation</vt:lpstr>
      <vt:lpstr>Chief Information Security Officer</vt:lpstr>
      <vt:lpstr>Convergence and the Rise of the True CSO</vt:lpstr>
      <vt:lpstr>Security Managers</vt:lpstr>
      <vt:lpstr>Security Administrators and Analysts</vt:lpstr>
      <vt:lpstr>Security Technician</vt:lpstr>
      <vt:lpstr>Security Staffers and Watchstanders</vt:lpstr>
      <vt:lpstr>Security Consultants</vt:lpstr>
      <vt:lpstr>Security Officers and Investigators</vt:lpstr>
      <vt:lpstr>Help Desk Personnel</vt:lpstr>
      <vt:lpstr>Information Security Professional Credentials</vt:lpstr>
      <vt:lpstr>Information Security Professional Credentials</vt:lpstr>
      <vt:lpstr>(ISC)2 Certifications</vt:lpstr>
      <vt:lpstr>Certified Information Systems Security Professional (CISSP) </vt:lpstr>
      <vt:lpstr>CISSP Concentrations</vt:lpstr>
      <vt:lpstr>Systems Security Certified Practitioner (SSCP)</vt:lpstr>
      <vt:lpstr>Other (ISC)2 Certifications </vt:lpstr>
      <vt:lpstr>ISACA Certifications</vt:lpstr>
      <vt:lpstr>Certified Information Security Manager (CISM)</vt:lpstr>
      <vt:lpstr>Certified in the Governance of IT (CGEIT)</vt:lpstr>
      <vt:lpstr>Certified in Risk and Information Systems Controls (CRISC)</vt:lpstr>
      <vt:lpstr>Certified Information Systems Auditor (CISA) </vt:lpstr>
      <vt:lpstr>GIAC Certifications</vt:lpstr>
      <vt:lpstr>EC-Council Certifications</vt:lpstr>
      <vt:lpstr>CompTIA Certifications</vt:lpstr>
      <vt:lpstr>Certification Costs</vt:lpstr>
      <vt:lpstr>PowerPoint Presentation</vt:lpstr>
      <vt:lpstr>Entering the Information Security Profession</vt:lpstr>
      <vt:lpstr>PowerPoint Presentation</vt:lpstr>
      <vt:lpstr>Implementing Security Education, Training, and Awareness (SETA) Programs</vt:lpstr>
      <vt:lpstr>Implementing Security Education, Training, and Awareness Programs</vt:lpstr>
      <vt:lpstr>PowerPoint Presentation</vt:lpstr>
      <vt:lpstr>Security Education</vt:lpstr>
      <vt:lpstr>Security Training</vt:lpstr>
      <vt:lpstr>PowerPoint Presentation</vt:lpstr>
      <vt:lpstr>Delivery Methods</vt:lpstr>
      <vt:lpstr>Implementing Training</vt:lpstr>
      <vt:lpstr>Security Awareness</vt:lpstr>
      <vt:lpstr>Security Awareness (Continued)</vt:lpstr>
      <vt:lpstr>Employee Behavior and Awareness</vt:lpstr>
      <vt:lpstr>Awareness Techniques</vt:lpstr>
      <vt:lpstr>Developing Security Awareness Components</vt:lpstr>
      <vt:lpstr>Security Awareness Conference/Presentations</vt:lpstr>
      <vt:lpstr>Project Management in InfoSec </vt:lpstr>
      <vt:lpstr>Project Management</vt:lpstr>
      <vt:lpstr>PowerPoint Presentation</vt:lpstr>
      <vt:lpstr>Project Management (Continued)</vt:lpstr>
      <vt:lpstr>Project Management (Continued)</vt:lpstr>
      <vt:lpstr>Project Management (Continued)</vt:lpstr>
      <vt:lpstr>PMBoK Knowledge Areas</vt:lpstr>
      <vt:lpstr>PowerPoint Presentation</vt:lpstr>
      <vt:lpstr>Table 5-7 Project Management Knowledge Areas (Continued)</vt:lpstr>
      <vt:lpstr>Project Management Tools</vt:lpstr>
      <vt:lpstr>Work Breakdown Structure</vt:lpstr>
      <vt:lpstr>PowerPoint Presentation</vt:lpstr>
      <vt:lpstr>Task Sequencing Approaches</vt:lpstr>
      <vt:lpstr>Program Evaluation and Review Technique (PERT)</vt:lpstr>
      <vt:lpstr>PowerPoint Presentation</vt:lpstr>
      <vt:lpstr>Gantt Chart</vt:lpstr>
      <vt:lpstr>PowerPoint Presentation</vt:lpstr>
      <vt:lpstr>Automated Project Tools</vt:lpstr>
      <vt:lpstr>Summary</vt:lpstr>
      <vt:lpstr>Summary (Continued)</vt:lpstr>
      <vt:lpstr>Summary (Continued)</vt:lpstr>
      <vt:lpstr>Summary (Continued)</vt:lpstr>
    </vt:vector>
  </TitlesOfParts>
  <Company>Course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Author</dc:creator>
  <cp:lastModifiedBy>lw-dlf</cp:lastModifiedBy>
  <cp:revision>336</cp:revision>
  <cp:lastPrinted>2010-11-12T17:54:40Z</cp:lastPrinted>
  <dcterms:created xsi:type="dcterms:W3CDTF">2007-02-15T20:50:52Z</dcterms:created>
  <dcterms:modified xsi:type="dcterms:W3CDTF">2018-04-03T05:54:27Z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732539425</vt:i4>
  </property>
  <property fmtid="{D5CDD505-2E9C-101B-9397-08002B2CF9AE}" pid="3" name="_NewReviewCycle">
    <vt:lpwstr/>
  </property>
  <property fmtid="{D5CDD505-2E9C-101B-9397-08002B2CF9AE}" pid="4" name="_EmailSubject">
    <vt:lpwstr>Cengage Branding/Accessibility </vt:lpwstr>
  </property>
  <property fmtid="{D5CDD505-2E9C-101B-9397-08002B2CF9AE}" pid="5" name="_AuthorEmail">
    <vt:lpwstr>maria.garguilo@cengage.com</vt:lpwstr>
  </property>
  <property fmtid="{D5CDD505-2E9C-101B-9397-08002B2CF9AE}" pid="6" name="_AuthorEmailDisplayName">
    <vt:lpwstr>Garguilo, Maria</vt:lpwstr>
  </property>
  <property fmtid="{D5CDD505-2E9C-101B-9397-08002B2CF9AE}" pid="7" name="_PreviousAdHocReviewCycleID">
    <vt:i4>1933890983</vt:i4>
  </property>
</Properties>
</file>